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38" r:id="rId2"/>
    <p:sldId id="440" r:id="rId3"/>
    <p:sldId id="652" r:id="rId4"/>
    <p:sldId id="451" r:id="rId5"/>
    <p:sldId id="452" r:id="rId6"/>
    <p:sldId id="485" r:id="rId7"/>
    <p:sldId id="653" r:id="rId8"/>
    <p:sldId id="531" r:id="rId9"/>
    <p:sldId id="654" r:id="rId10"/>
    <p:sldId id="589" r:id="rId11"/>
    <p:sldId id="655" r:id="rId12"/>
    <p:sldId id="605" r:id="rId13"/>
    <p:sldId id="656" r:id="rId14"/>
    <p:sldId id="657" r:id="rId15"/>
    <p:sldId id="658" r:id="rId16"/>
    <p:sldId id="521" r:id="rId17"/>
    <p:sldId id="659" r:id="rId18"/>
    <p:sldId id="661" r:id="rId19"/>
    <p:sldId id="662" r:id="rId20"/>
    <p:sldId id="660" r:id="rId21"/>
    <p:sldId id="663" r:id="rId22"/>
    <p:sldId id="664" r:id="rId23"/>
    <p:sldId id="665" r:id="rId24"/>
    <p:sldId id="666"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2" d="100"/>
          <a:sy n="122" d="100"/>
        </p:scale>
        <p:origin x="96"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396DBC2-4B83-4E05-8339-32826F083F81}" type="datetimeFigureOut">
              <a:rPr lang="fr-FR" smtClean="0"/>
              <a:t>21/02/2021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96DBC2-4B83-4E05-8339-32826F083F81}" type="datetimeFigureOut">
              <a:rPr lang="fr-FR" smtClean="0"/>
              <a:t>21/02/2021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396DBC2-4B83-4E05-8339-32826F083F81}" type="datetimeFigureOut">
              <a:rPr lang="fr-FR" smtClean="0"/>
              <a:t>21/02/2021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96DBC2-4B83-4E05-8339-32826F083F81}" type="datetimeFigureOut">
              <a:rPr lang="fr-FR" smtClean="0"/>
              <a:t>21/02/2021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21/02/2021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21/02/2021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6DBC2-4B83-4E05-8339-32826F083F81}" type="datetimeFigureOut">
              <a:rPr lang="fr-FR" smtClean="0"/>
              <a:t>21/02/2021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3597E-AFB2-47AD-894A-3EC1337FA46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inutiles</a:t>
            </a:r>
          </a:p>
          <a:p>
            <a:r>
              <a:rPr lang="fr-FR" b="1" dirty="0" smtClean="0"/>
              <a:t>Rappels</a:t>
            </a:r>
            <a:endParaRPr lang="fr-FR" b="1" dirty="0"/>
          </a:p>
          <a:p>
            <a:pPr algn="l"/>
            <a:r>
              <a:rPr lang="fr-FR" b="1" dirty="0" smtClean="0"/>
              <a:t>Points de levées</a:t>
            </a:r>
          </a:p>
          <a:p>
            <a:pPr marL="342900" indent="-342900" algn="l">
              <a:buFont typeface="Arial" panose="020B0604020202020204" pitchFamily="34" charset="0"/>
              <a:buChar char="•"/>
            </a:pPr>
            <a:r>
              <a:rPr lang="fr-FR" dirty="0" smtClean="0"/>
              <a:t>La première</a:t>
            </a:r>
          </a:p>
          <a:p>
            <a:pPr marL="342900" indent="-342900" algn="l">
              <a:buFont typeface="Arial" panose="020B0604020202020204" pitchFamily="34" charset="0"/>
              <a:buChar char="•"/>
            </a:pPr>
            <a:r>
              <a:rPr lang="fr-FR" dirty="0" smtClean="0"/>
              <a:t>Les suivantes</a:t>
            </a:r>
            <a:endParaRPr lang="fr-FR" dirty="0"/>
          </a:p>
          <a:p>
            <a:pPr algn="l"/>
            <a:r>
              <a:rPr lang="fr-FR" b="1" dirty="0" smtClean="0"/>
              <a:t> </a:t>
            </a:r>
            <a:endParaRPr lang="fr-FR" b="1" dirty="0"/>
          </a:p>
          <a:p>
            <a:pPr algn="l"/>
            <a:r>
              <a:rPr lang="fr-FR" b="1" dirty="0" smtClean="0"/>
              <a:t>Primes :</a:t>
            </a:r>
          </a:p>
          <a:p>
            <a:pPr marL="342900" indent="-342900" algn="l">
              <a:buFont typeface="Arial" pitchFamily="34" charset="0"/>
              <a:buChar char="•"/>
            </a:pPr>
            <a:r>
              <a:rPr lang="fr-FR" dirty="0" smtClean="0"/>
              <a:t>De partielle (contrats de 1SA et 2SA) : </a:t>
            </a:r>
            <a:endParaRPr lang="fr-FR" dirty="0" smtClean="0">
              <a:solidFill>
                <a:srgbClr val="FF0000"/>
              </a:solidFill>
            </a:endParaRPr>
          </a:p>
          <a:p>
            <a:pPr marL="342900" indent="-342900" algn="l">
              <a:buFont typeface="Arial" pitchFamily="34" charset="0"/>
              <a:buChar char="•"/>
            </a:pPr>
            <a:r>
              <a:rPr lang="fr-FR" dirty="0" smtClean="0"/>
              <a:t>De manche </a:t>
            </a:r>
            <a:r>
              <a:rPr lang="fr-FR" dirty="0"/>
              <a:t>(contrats de </a:t>
            </a:r>
            <a:r>
              <a:rPr lang="fr-FR" dirty="0" smtClean="0"/>
              <a:t>3SA </a:t>
            </a:r>
            <a:r>
              <a:rPr lang="fr-FR" dirty="0"/>
              <a:t>et </a:t>
            </a:r>
            <a:r>
              <a:rPr lang="fr-FR" dirty="0" smtClean="0"/>
              <a:t>+) </a:t>
            </a:r>
            <a:r>
              <a:rPr lang="fr-FR" dirty="0"/>
              <a:t>: </a:t>
            </a:r>
            <a:endParaRPr lang="fr-FR" dirty="0" smtClean="0"/>
          </a:p>
          <a:p>
            <a:pPr algn="l"/>
            <a:endParaRPr lang="fr-FR" b="1" dirty="0" smtClean="0">
              <a:solidFill>
                <a:srgbClr val="FF000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2454030" y="2227385"/>
            <a:ext cx="804985"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40</a:t>
            </a:r>
            <a:endParaRPr lang="fr-FR" sz="2400" b="1" dirty="0">
              <a:solidFill>
                <a:schemeClr val="tx1"/>
              </a:solidFill>
            </a:endParaRPr>
          </a:p>
        </p:txBody>
      </p:sp>
      <p:sp>
        <p:nvSpPr>
          <p:cNvPr id="6" name="Rectangle à coins arrondis 5"/>
          <p:cNvSpPr/>
          <p:nvPr/>
        </p:nvSpPr>
        <p:spPr>
          <a:xfrm>
            <a:off x="2454030" y="2683211"/>
            <a:ext cx="804985"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3</a:t>
            </a:r>
            <a:r>
              <a:rPr lang="fr-FR" sz="2400" b="1" dirty="0" smtClean="0">
                <a:solidFill>
                  <a:schemeClr val="tx1"/>
                </a:solidFill>
              </a:rPr>
              <a:t>0</a:t>
            </a:r>
            <a:endParaRPr lang="fr-FR" sz="2400" b="1" dirty="0">
              <a:solidFill>
                <a:schemeClr val="tx1"/>
              </a:solidFill>
            </a:endParaRPr>
          </a:p>
        </p:txBody>
      </p:sp>
      <p:sp>
        <p:nvSpPr>
          <p:cNvPr id="7" name="Rectangle à coins arrondis 6"/>
          <p:cNvSpPr/>
          <p:nvPr/>
        </p:nvSpPr>
        <p:spPr>
          <a:xfrm>
            <a:off x="5431691" y="4054283"/>
            <a:ext cx="804985"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50</a:t>
            </a:r>
            <a:endParaRPr lang="fr-FR" sz="2400" b="1" dirty="0">
              <a:solidFill>
                <a:schemeClr val="tx1"/>
              </a:solidFill>
            </a:endParaRPr>
          </a:p>
        </p:txBody>
      </p:sp>
      <p:sp>
        <p:nvSpPr>
          <p:cNvPr id="8" name="Rectangle à coins arrondis 7"/>
          <p:cNvSpPr/>
          <p:nvPr/>
        </p:nvSpPr>
        <p:spPr>
          <a:xfrm>
            <a:off x="5431690" y="4494478"/>
            <a:ext cx="804985"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300</a:t>
            </a:r>
            <a:endParaRPr lang="fr-FR" sz="2400" b="1" dirty="0">
              <a:solidFill>
                <a:schemeClr val="tx1"/>
              </a:solidFill>
            </a:endParaRPr>
          </a:p>
        </p:txBody>
      </p:sp>
      <p:sp>
        <p:nvSpPr>
          <p:cNvPr id="9" name="Rectangle à coins arrondis 8"/>
          <p:cNvSpPr/>
          <p:nvPr/>
        </p:nvSpPr>
        <p:spPr>
          <a:xfrm>
            <a:off x="2696308" y="5426198"/>
            <a:ext cx="6541477" cy="640862"/>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Score = points de levée + prime</a:t>
            </a:r>
          </a:p>
        </p:txBody>
      </p:sp>
    </p:spTree>
    <p:extLst>
      <p:ext uri="{BB962C8B-B14F-4D97-AF65-F5344CB8AC3E}">
        <p14:creationId xmlns:p14="http://schemas.microsoft.com/office/powerpoint/2010/main" val="311320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animEffect transition="in" filter="fade">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500" fill="hold"/>
                                        <p:tgtEl>
                                          <p:spTgt spid="7"/>
                                        </p:tgtEl>
                                        <p:attrNameLst>
                                          <p:attrName>ppt_w</p:attrName>
                                        </p:attrNameLst>
                                      </p:cBhvr>
                                      <p:tavLst>
                                        <p:tav tm="0">
                                          <p:val>
                                            <p:fltVal val="0"/>
                                          </p:val>
                                        </p:tav>
                                        <p:tav tm="100000">
                                          <p:val>
                                            <p:strVal val="#ppt_w"/>
                                          </p:val>
                                        </p:tav>
                                      </p:tavLst>
                                    </p:anim>
                                    <p:anim calcmode="lin" valueType="num">
                                      <p:cBhvr>
                                        <p:cTn id="52" dur="500" fill="hold"/>
                                        <p:tgtEl>
                                          <p:spTgt spid="7"/>
                                        </p:tgtEl>
                                        <p:attrNameLst>
                                          <p:attrName>ppt_h</p:attrName>
                                        </p:attrNameLst>
                                      </p:cBhvr>
                                      <p:tavLst>
                                        <p:tav tm="0">
                                          <p:val>
                                            <p:fltVal val="0"/>
                                          </p:val>
                                        </p:tav>
                                        <p:tav tm="100000">
                                          <p:val>
                                            <p:strVal val="#ppt_h"/>
                                          </p:val>
                                        </p:tav>
                                      </p:tavLst>
                                    </p:anim>
                                    <p:animEffect transition="in" filter="fade">
                                      <p:cBhvr>
                                        <p:cTn id="53" dur="500"/>
                                        <p:tgtEl>
                                          <p:spTgt spid="7"/>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500" fill="hold"/>
                                        <p:tgtEl>
                                          <p:spTgt spid="9"/>
                                        </p:tgtEl>
                                        <p:attrNameLst>
                                          <p:attrName>ppt_w</p:attrName>
                                        </p:attrNameLst>
                                      </p:cBhvr>
                                      <p:tavLst>
                                        <p:tav tm="0">
                                          <p:val>
                                            <p:fltVal val="0"/>
                                          </p:val>
                                        </p:tav>
                                        <p:tav tm="100000">
                                          <p:val>
                                            <p:strVal val="#ppt_w"/>
                                          </p:val>
                                        </p:tav>
                                      </p:tavLst>
                                    </p:anim>
                                    <p:anim calcmode="lin" valueType="num">
                                      <p:cBhvr>
                                        <p:cTn id="70" dur="500" fill="hold"/>
                                        <p:tgtEl>
                                          <p:spTgt spid="9"/>
                                        </p:tgtEl>
                                        <p:attrNameLst>
                                          <p:attrName>ppt_h</p:attrName>
                                        </p:attrNameLst>
                                      </p:cBhvr>
                                      <p:tavLst>
                                        <p:tav tm="0">
                                          <p:val>
                                            <p:fltVal val="0"/>
                                          </p:val>
                                        </p:tav>
                                        <p:tav tm="100000">
                                          <p:val>
                                            <p:strVal val="#ppt_h"/>
                                          </p:val>
                                        </p:tav>
                                      </p:tavLst>
                                    </p:anim>
                                    <p:animEffect transition="in" filter="fade">
                                      <p:cBhvr>
                                        <p:cTn id="7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a:t>
            </a:r>
            <a:r>
              <a:rPr lang="fr-FR" b="1" dirty="0" smtClean="0"/>
              <a:t>honneurs</a:t>
            </a:r>
          </a:p>
          <a:p>
            <a:pPr>
              <a:lnSpc>
                <a:spcPct val="100000"/>
              </a:lnSpc>
              <a:spcBef>
                <a:spcPts val="0"/>
              </a:spcBef>
              <a:defRPr/>
            </a:pPr>
            <a:r>
              <a:rPr lang="fr-FR" b="1" dirty="0" smtClean="0"/>
              <a:t>Principe fondamental</a:t>
            </a:r>
          </a:p>
          <a:p>
            <a:pPr algn="l">
              <a:lnSpc>
                <a:spcPct val="100000"/>
              </a:lnSpc>
              <a:spcBef>
                <a:spcPts val="0"/>
              </a:spcBef>
              <a:defRPr/>
            </a:pPr>
            <a:r>
              <a:rPr lang="fr-FR" b="1" dirty="0"/>
              <a:t>	</a:t>
            </a:r>
            <a:r>
              <a:rPr lang="fr-FR" dirty="0" smtClean="0"/>
              <a:t>Attachons-nous à la couleur Cœur</a:t>
            </a: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a:ea typeface="Segoe UI Black" pitchFamily="34" charset="0"/>
              </a:rPr>
              <a:t>	</a:t>
            </a:r>
            <a:r>
              <a:rPr lang="fr-FR" dirty="0" smtClean="0">
                <a:ea typeface="Segoe UI Black" pitchFamily="34" charset="0"/>
              </a:rPr>
              <a:t>On dit que les deux honneurs ainsi promus ont été </a:t>
            </a:r>
            <a:r>
              <a:rPr lang="fr-FR" b="1" dirty="0" smtClean="0">
                <a:ea typeface="Segoe UI Black" pitchFamily="34" charset="0"/>
              </a:rPr>
              <a:t>affranchis</a:t>
            </a: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1" name="Rectangle à coins arrondis 20"/>
          <p:cNvSpPr/>
          <p:nvPr/>
        </p:nvSpPr>
        <p:spPr>
          <a:xfrm>
            <a:off x="463714" y="2142817"/>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Cœur</a:t>
            </a:r>
            <a:endParaRPr lang="fr-FR" sz="2400" b="1" dirty="0"/>
          </a:p>
        </p:txBody>
      </p:sp>
      <p:grpSp>
        <p:nvGrpSpPr>
          <p:cNvPr id="37" name="Groupe 36"/>
          <p:cNvGrpSpPr/>
          <p:nvPr/>
        </p:nvGrpSpPr>
        <p:grpSpPr>
          <a:xfrm>
            <a:off x="463714" y="2731113"/>
            <a:ext cx="1326598" cy="1078523"/>
            <a:chOff x="463714" y="2731113"/>
            <a:chExt cx="1326598" cy="1078523"/>
          </a:xfrm>
        </p:grpSpPr>
        <p:sp>
          <p:nvSpPr>
            <p:cNvPr id="28" name="Rectangle à coins arrondis 2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2</a:t>
              </a:r>
            </a:p>
            <a:p>
              <a:pPr algn="ctr"/>
              <a:endParaRPr lang="fr-FR" sz="2400" b="1" dirty="0" smtClean="0">
                <a:solidFill>
                  <a:schemeClr val="tx1"/>
                </a:solidFill>
              </a:endParaRPr>
            </a:p>
            <a:p>
              <a:pPr algn="ctr"/>
              <a:r>
                <a:rPr lang="fr-FR" sz="2400" b="1" dirty="0" smtClean="0">
                  <a:solidFill>
                    <a:schemeClr val="tx1"/>
                  </a:solidFill>
                </a:rPr>
                <a:t>D 7 5</a:t>
              </a:r>
              <a:endParaRPr lang="fr-FR" sz="2400" b="1" dirty="0">
                <a:solidFill>
                  <a:schemeClr val="tx1"/>
                </a:solidFill>
              </a:endParaRPr>
            </a:p>
          </p:txBody>
        </p:sp>
        <p:sp>
          <p:nvSpPr>
            <p:cNvPr id="32" name="Rectangle à coins arrondis 31"/>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5" name="ZoneTexte 34"/>
          <p:cNvSpPr txBox="1"/>
          <p:nvPr/>
        </p:nvSpPr>
        <p:spPr>
          <a:xfrm>
            <a:off x="2188308" y="2142817"/>
            <a:ext cx="9682416" cy="2308324"/>
          </a:xfrm>
          <a:prstGeom prst="rect">
            <a:avLst/>
          </a:prstGeom>
          <a:noFill/>
        </p:spPr>
        <p:txBody>
          <a:bodyPr wrap="square" rtlCol="0">
            <a:spAutoFit/>
          </a:bodyPr>
          <a:lstStyle/>
          <a:p>
            <a:r>
              <a:rPr lang="fr-FR" sz="2400" dirty="0" smtClean="0"/>
              <a:t>On possède le Roi, la Dame et le Valet</a:t>
            </a:r>
          </a:p>
          <a:p>
            <a:r>
              <a:rPr lang="fr-FR" sz="2400" dirty="0" smtClean="0"/>
              <a:t>Si on joue trois tours de la couleur en fournissant un honneur d’une main et une petite carte de l’autre, l’adversaire ne pourra réaliser qu’une seule levée en fournissant son As</a:t>
            </a:r>
          </a:p>
          <a:p>
            <a:r>
              <a:rPr lang="fr-FR" sz="2400" dirty="0" smtClean="0"/>
              <a:t>Deux des honneurs vont être promues au rang de cartes maîtresses et procureront les deux levées nécessaires à la réussite du contrat </a:t>
            </a:r>
            <a:endParaRPr lang="fr-FR" sz="2400" dirty="0"/>
          </a:p>
        </p:txBody>
      </p:sp>
      <p:sp>
        <p:nvSpPr>
          <p:cNvPr id="36" name="Rectangle à coins arrondis 35"/>
          <p:cNvSpPr/>
          <p:nvPr/>
        </p:nvSpPr>
        <p:spPr>
          <a:xfrm>
            <a:off x="570523" y="5025292"/>
            <a:ext cx="10964985" cy="76590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On doit jouer la couleur à affranchir </a:t>
            </a:r>
            <a:r>
              <a:rPr lang="fr-FR" sz="2400" b="1" dirty="0" smtClean="0">
                <a:solidFill>
                  <a:schemeClr val="tx1"/>
                </a:solidFill>
              </a:rPr>
              <a:t>avant</a:t>
            </a:r>
            <a:r>
              <a:rPr lang="fr-FR" sz="2400" dirty="0" smtClean="0">
                <a:solidFill>
                  <a:schemeClr val="tx1"/>
                </a:solidFill>
              </a:rPr>
              <a:t> de jouer ses autres cartes maîtresses</a:t>
            </a:r>
            <a:endParaRPr lang="fr-FR" sz="2400" dirty="0">
              <a:solidFill>
                <a:schemeClr val="tx1"/>
              </a:solidFill>
            </a:endParaRPr>
          </a:p>
        </p:txBody>
      </p:sp>
    </p:spTree>
    <p:extLst>
      <p:ext uri="{BB962C8B-B14F-4D97-AF65-F5344CB8AC3E}">
        <p14:creationId xmlns:p14="http://schemas.microsoft.com/office/powerpoint/2010/main" val="173314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53" presetClass="entr" presetSubtype="16"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ppt_w</p:attrName>
                                        </p:attrNameLst>
                                      </p:cBhvr>
                                      <p:tavLst>
                                        <p:tav tm="0">
                                          <p:val>
                                            <p:fltVal val="0"/>
                                          </p:val>
                                        </p:tav>
                                        <p:tav tm="100000">
                                          <p:val>
                                            <p:strVal val="#ppt_w"/>
                                          </p:val>
                                        </p:tav>
                                      </p:tavLst>
                                    </p:anim>
                                    <p:anim calcmode="lin" valueType="num">
                                      <p:cBhvr>
                                        <p:cTn id="21" dur="500" fill="hold"/>
                                        <p:tgtEl>
                                          <p:spTgt spid="37"/>
                                        </p:tgtEl>
                                        <p:attrNameLst>
                                          <p:attrName>ppt_h</p:attrName>
                                        </p:attrNameLst>
                                      </p:cBhvr>
                                      <p:tavLst>
                                        <p:tav tm="0">
                                          <p:val>
                                            <p:fltVal val="0"/>
                                          </p:val>
                                        </p:tav>
                                        <p:tav tm="100000">
                                          <p:val>
                                            <p:strVal val="#ppt_h"/>
                                          </p:val>
                                        </p:tav>
                                      </p:tavLst>
                                    </p:anim>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honneurs</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latin typeface="Segoe UI Black" pitchFamily="34" charset="0"/>
                <a:ea typeface="Segoe UI Black" pitchFamily="34" charset="0"/>
              </a:rPr>
              <a:t>			</a:t>
            </a:r>
            <a:r>
              <a:rPr lang="fr-FR" dirty="0">
                <a:latin typeface="Segoe UI Black" pitchFamily="34" charset="0"/>
                <a:ea typeface="Segoe UI Black" pitchFamily="34" charset="0"/>
              </a:rPr>
              <a:t>	</a:t>
            </a:r>
            <a:endParaRPr lang="fr-FR" dirty="0" smtClean="0">
              <a:latin typeface="Segoe UI Black" pitchFamily="34" charset="0"/>
              <a:ea typeface="Segoe UI Black" pitchFamily="34" charset="0"/>
            </a:endParaRP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355382978"/>
              </p:ext>
            </p:extLst>
          </p:nvPr>
        </p:nvGraphicFramePr>
        <p:xfrm>
          <a:off x="230659" y="1242341"/>
          <a:ext cx="2965620" cy="11988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3SA</a:t>
                      </a:r>
                    </a:p>
                  </a:txBody>
                  <a:tcPr/>
                </a:tc>
                <a:tc>
                  <a:txBody>
                    <a:bodyPr/>
                    <a:lstStyle/>
                    <a:p>
                      <a:pPr algn="ctr"/>
                      <a:r>
                        <a:rPr lang="fr-FR" b="1" dirty="0" smtClean="0"/>
                        <a:t>fin</a:t>
                      </a:r>
                      <a:endParaRPr lang="fr-FR" b="1" dirty="0"/>
                    </a:p>
                  </a:txBody>
                  <a:tcPr/>
                </a:tc>
              </a:tr>
              <a:tr h="370840">
                <a:tc gridSpan="4">
                  <a:txBody>
                    <a:bodyPr/>
                    <a:lstStyle/>
                    <a:p>
                      <a:pPr algn="ctr"/>
                      <a:r>
                        <a:rPr lang="fr-FR" sz="2400" dirty="0" smtClean="0"/>
                        <a:t>Entame : Valet de </a:t>
                      </a:r>
                      <a:r>
                        <a:rPr lang="fr-FR" sz="2400" dirty="0" smtClean="0">
                          <a:solidFill>
                            <a:srgbClr val="FFC000"/>
                          </a:solidFill>
                          <a:latin typeface="Segoe UI Black" pitchFamily="34" charset="0"/>
                          <a:ea typeface="Segoe UI Black" pitchFamily="34" charset="0"/>
                        </a:rPr>
                        <a:t>♦ </a:t>
                      </a:r>
                      <a:endParaRPr lang="fr-FR" sz="2400" b="1" dirty="0"/>
                    </a:p>
                  </a:txBody>
                  <a:tcPr>
                    <a:noFill/>
                  </a:tcPr>
                </a:tc>
                <a:tc hMerge="1">
                  <a:txBody>
                    <a:bodyPr/>
                    <a:lstStyle/>
                    <a:p>
                      <a:pPr algn="ctr"/>
                      <a:endParaRPr lang="fr-FR" b="1"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hMerge="1">
                  <a:txBody>
                    <a:bodyPr/>
                    <a:lstStyle/>
                    <a:p>
                      <a:pPr algn="ctr"/>
                      <a:endParaRPr lang="fr-FR" b="1" dirty="0"/>
                    </a:p>
                  </a:txBody>
                  <a:tcPr/>
                </a:tc>
              </a:tr>
            </a:tbl>
          </a:graphicData>
        </a:graphic>
      </p:graphicFrame>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
        <p:nvSpPr>
          <p:cNvPr id="9" name="Rectangle à coins arrondis 8"/>
          <p:cNvSpPr/>
          <p:nvPr/>
        </p:nvSpPr>
        <p:spPr>
          <a:xfrm>
            <a:off x="1651770" y="2441220"/>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V 5 </a:t>
            </a:r>
            <a:r>
              <a:rPr lang="fr-FR" sz="2400" dirty="0" smtClean="0">
                <a:solidFill>
                  <a:srgbClr val="FF0000"/>
                </a:solidFill>
              </a:rPr>
              <a:t>♥ </a:t>
            </a:r>
            <a:r>
              <a:rPr lang="fr-FR" sz="2400" b="1" dirty="0" smtClean="0">
                <a:solidFill>
                  <a:schemeClr val="dk1"/>
                </a:solidFill>
              </a:rPr>
              <a:t>R V 2 </a:t>
            </a:r>
          </a:p>
          <a:p>
            <a:r>
              <a:rPr lang="fr-FR" sz="2400" dirty="0" smtClean="0">
                <a:solidFill>
                  <a:srgbClr val="FFC000"/>
                </a:solidFill>
              </a:rPr>
              <a:t>♦ </a:t>
            </a:r>
            <a:r>
              <a:rPr lang="fr-FR" sz="2400" b="1" dirty="0">
                <a:solidFill>
                  <a:schemeClr val="tx1"/>
                </a:solidFill>
              </a:rPr>
              <a:t>8 6 3 </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9 8 5</a:t>
            </a:r>
            <a:endParaRPr lang="fr-FR" sz="2400" dirty="0">
              <a:latin typeface="Segoe UI Black" pitchFamily="34" charset="0"/>
              <a:ea typeface="Segoe UI Black" pitchFamily="34" charset="0"/>
            </a:endParaRPr>
          </a:p>
        </p:txBody>
      </p:sp>
      <p:sp>
        <p:nvSpPr>
          <p:cNvPr id="10" name="Rectangle à coins arrondis 9"/>
          <p:cNvSpPr/>
          <p:nvPr/>
        </p:nvSpPr>
        <p:spPr>
          <a:xfrm>
            <a:off x="3072881" y="381792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8 7 4</a:t>
            </a:r>
          </a:p>
          <a:p>
            <a:r>
              <a:rPr lang="fr-FR" sz="2400" dirty="0" smtClean="0">
                <a:solidFill>
                  <a:srgbClr val="FF0000"/>
                </a:solidFill>
              </a:rPr>
              <a:t>♥ </a:t>
            </a:r>
            <a:r>
              <a:rPr lang="fr-FR" sz="2400" b="1" dirty="0">
                <a:solidFill>
                  <a:schemeClr val="dk1"/>
                </a:solidFill>
              </a:rPr>
              <a:t>10 9 8 </a:t>
            </a:r>
            <a:r>
              <a:rPr lang="fr-FR" sz="2400" b="1" dirty="0" smtClean="0">
                <a:solidFill>
                  <a:schemeClr val="dk1"/>
                </a:solidFill>
              </a:rPr>
              <a:t>6</a:t>
            </a:r>
          </a:p>
          <a:p>
            <a:r>
              <a:rPr lang="fr-FR" sz="2400" dirty="0" smtClean="0">
                <a:solidFill>
                  <a:srgbClr val="FFC000"/>
                </a:solidFill>
              </a:rPr>
              <a:t>♦ </a:t>
            </a:r>
            <a:r>
              <a:rPr lang="fr-FR" sz="2400" b="1" dirty="0">
                <a:solidFill>
                  <a:schemeClr val="tx1"/>
                </a:solidFill>
              </a:rPr>
              <a:t>R 4</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R D 10 3</a:t>
            </a:r>
            <a:endParaRPr lang="fr-FR" sz="2400" dirty="0"/>
          </a:p>
        </p:txBody>
      </p:sp>
      <p:sp>
        <p:nvSpPr>
          <p:cNvPr id="11" name="Rectangle à coins arrondis 10"/>
          <p:cNvSpPr/>
          <p:nvPr/>
        </p:nvSpPr>
        <p:spPr>
          <a:xfrm>
            <a:off x="1651770" y="5194635"/>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9 3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D 7 5 </a:t>
            </a:r>
            <a:endParaRPr lang="fr-FR" sz="2400" b="1" dirty="0" smtClean="0">
              <a:solidFill>
                <a:schemeClr val="dk1"/>
              </a:solidFill>
            </a:endParaRPr>
          </a:p>
          <a:p>
            <a:r>
              <a:rPr lang="fr-FR" sz="2400" dirty="0" smtClean="0">
                <a:solidFill>
                  <a:srgbClr val="FFC000"/>
                </a:solidFill>
              </a:rPr>
              <a:t>♦ </a:t>
            </a:r>
            <a:r>
              <a:rPr lang="fr-FR" sz="2400" b="1" dirty="0">
                <a:solidFill>
                  <a:schemeClr val="tx1"/>
                </a:solidFill>
              </a:rPr>
              <a:t>A D 5 2</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A 6 4</a:t>
            </a:r>
            <a:endParaRPr lang="fr-FR" sz="2400" dirty="0">
              <a:ea typeface="Segoe UI Black" pitchFamily="34" charset="0"/>
            </a:endParaRPr>
          </a:p>
        </p:txBody>
      </p:sp>
      <p:sp>
        <p:nvSpPr>
          <p:cNvPr id="12" name="Rectangle à coins arrondis 11"/>
          <p:cNvSpPr/>
          <p:nvPr/>
        </p:nvSpPr>
        <p:spPr>
          <a:xfrm>
            <a:off x="230659" y="381792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10 6 2 </a:t>
            </a:r>
          </a:p>
          <a:p>
            <a:r>
              <a:rPr lang="fr-FR" sz="2400" dirty="0" smtClean="0">
                <a:solidFill>
                  <a:srgbClr val="FF0000"/>
                </a:solidFill>
              </a:rPr>
              <a:t>♥ </a:t>
            </a:r>
            <a:r>
              <a:rPr lang="fr-FR" sz="2400" b="1" dirty="0">
                <a:solidFill>
                  <a:schemeClr val="tx1"/>
                </a:solidFill>
              </a:rPr>
              <a:t>A 4 3 </a:t>
            </a:r>
            <a:endParaRPr lang="fr-FR" sz="2400" b="1" dirty="0" smtClean="0">
              <a:solidFill>
                <a:schemeClr val="tx1"/>
              </a:solidFill>
            </a:endParaRPr>
          </a:p>
          <a:p>
            <a:r>
              <a:rPr lang="fr-FR" sz="2400" dirty="0" smtClean="0">
                <a:solidFill>
                  <a:srgbClr val="FFC000"/>
                </a:solidFill>
              </a:rPr>
              <a:t>♦ </a:t>
            </a:r>
            <a:r>
              <a:rPr lang="fr-FR" sz="2400" b="1" dirty="0">
                <a:solidFill>
                  <a:schemeClr val="tx1"/>
                </a:solidFill>
              </a:rPr>
              <a:t>V 10 9 7</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tx1"/>
                </a:solidFill>
              </a:rPr>
              <a:t>V 7 2</a:t>
            </a:r>
            <a:endParaRPr lang="fr-FR" sz="2400" dirty="0">
              <a:solidFill>
                <a:schemeClr val="tx1"/>
              </a:solidFill>
            </a:endParaRPr>
          </a:p>
        </p:txBody>
      </p:sp>
      <p:sp>
        <p:nvSpPr>
          <p:cNvPr id="13" name="Rectangle à coins arrondis 12"/>
          <p:cNvSpPr/>
          <p:nvPr/>
        </p:nvSpPr>
        <p:spPr>
          <a:xfrm>
            <a:off x="1946046" y="4035092"/>
            <a:ext cx="1062664" cy="100249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N</a:t>
            </a:r>
          </a:p>
          <a:p>
            <a:pPr algn="ctr"/>
            <a:r>
              <a:rPr lang="fr-FR" sz="2000" b="1" dirty="0" smtClean="0"/>
              <a:t>O        E</a:t>
            </a:r>
          </a:p>
          <a:p>
            <a:pPr algn="ctr"/>
            <a:r>
              <a:rPr lang="fr-FR" sz="2000" b="1" dirty="0"/>
              <a:t>S</a:t>
            </a:r>
          </a:p>
        </p:txBody>
      </p:sp>
      <p:sp>
        <p:nvSpPr>
          <p:cNvPr id="4" name="ZoneTexte 3"/>
          <p:cNvSpPr txBox="1"/>
          <p:nvPr/>
        </p:nvSpPr>
        <p:spPr>
          <a:xfrm>
            <a:off x="4847494" y="1500554"/>
            <a:ext cx="6891213" cy="7478970"/>
          </a:xfrm>
          <a:prstGeom prst="rect">
            <a:avLst/>
          </a:prstGeom>
          <a:noFill/>
        </p:spPr>
        <p:txBody>
          <a:bodyPr wrap="square" rtlCol="0">
            <a:spAutoFit/>
          </a:bodyPr>
          <a:lstStyle/>
          <a:p>
            <a:r>
              <a:rPr lang="fr-FR" sz="2400" b="1" dirty="0" smtClean="0"/>
              <a:t>Voyons le diagramme complet</a:t>
            </a:r>
          </a:p>
          <a:p>
            <a:r>
              <a:rPr lang="fr-FR" sz="2400" dirty="0" smtClean="0"/>
              <a:t>Regardons la situation si on joue ses cartes maîtresses avant de jouer Cœur</a:t>
            </a:r>
            <a:endParaRPr lang="fr-FR" dirty="0" smtClean="0"/>
          </a:p>
          <a:p>
            <a:r>
              <a:rPr lang="fr-FR" sz="2400" dirty="0" smtClean="0"/>
              <a:t>Les adversaires disposent maintenant de six levées maîtresses, et Sud n’a réalisé que les sept levées comptées au départ</a:t>
            </a:r>
          </a:p>
          <a:p>
            <a:r>
              <a:rPr lang="fr-FR" sz="2400" dirty="0" smtClean="0"/>
              <a:t>Maintenant, si on commence par jouer Cœur pour faire tomber l’As (au second tour de la couleur par exemple)</a:t>
            </a:r>
          </a:p>
          <a:p>
            <a:r>
              <a:rPr lang="fr-FR" sz="2400" dirty="0" smtClean="0"/>
              <a:t>Quel que soit le retour d’Ouest, on prendra la main pour réaliser nos levées maîtresses pour totaliser neuf levées et réussir notre contrat</a:t>
            </a:r>
          </a:p>
          <a:p>
            <a:endParaRPr lang="fr-FR" sz="2400" dirty="0"/>
          </a:p>
          <a:p>
            <a:endParaRPr lang="fr-FR" sz="2400" dirty="0" smtClean="0"/>
          </a:p>
          <a:p>
            <a:endParaRPr lang="fr-FR" sz="2400" dirty="0"/>
          </a:p>
          <a:p>
            <a:endParaRPr lang="fr-FR" sz="2400" dirty="0" smtClean="0"/>
          </a:p>
          <a:p>
            <a:endParaRPr lang="fr-FR" sz="2400" dirty="0"/>
          </a:p>
          <a:p>
            <a:endParaRPr lang="fr-FR" sz="2400" dirty="0" smtClean="0"/>
          </a:p>
          <a:p>
            <a:endParaRPr lang="fr-FR" sz="2400" dirty="0" smtClean="0"/>
          </a:p>
          <a:p>
            <a:endParaRPr lang="fr-FR" sz="2400" dirty="0" smtClean="0"/>
          </a:p>
        </p:txBody>
      </p:sp>
      <p:sp>
        <p:nvSpPr>
          <p:cNvPr id="35" name="Rectangle à coins arrondis 34"/>
          <p:cNvSpPr/>
          <p:nvPr/>
        </p:nvSpPr>
        <p:spPr>
          <a:xfrm>
            <a:off x="1651770" y="2433752"/>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bg1">
                    <a:lumMod val="75000"/>
                  </a:schemeClr>
                </a:solidFill>
              </a:rPr>
              <a:t>R D V 5 </a:t>
            </a:r>
            <a:r>
              <a:rPr lang="fr-FR" sz="2400" dirty="0" smtClean="0">
                <a:solidFill>
                  <a:srgbClr val="FF0000"/>
                </a:solidFill>
              </a:rPr>
              <a:t>♥ </a:t>
            </a:r>
            <a:r>
              <a:rPr lang="fr-FR" sz="2400" b="1" dirty="0" smtClean="0">
                <a:solidFill>
                  <a:schemeClr val="dk1"/>
                </a:solidFill>
              </a:rPr>
              <a:t>R V 2 </a:t>
            </a:r>
          </a:p>
          <a:p>
            <a:r>
              <a:rPr lang="fr-FR" sz="2400" dirty="0" smtClean="0">
                <a:solidFill>
                  <a:srgbClr val="FFC000"/>
                </a:solidFill>
              </a:rPr>
              <a:t>♦ </a:t>
            </a:r>
            <a:r>
              <a:rPr lang="fr-FR" sz="2400" b="1" dirty="0">
                <a:solidFill>
                  <a:schemeClr val="tx1"/>
                </a:solidFill>
              </a:rPr>
              <a:t>8 </a:t>
            </a:r>
            <a:r>
              <a:rPr lang="fr-FR" sz="2400" b="1" dirty="0">
                <a:solidFill>
                  <a:schemeClr val="bg1">
                    <a:lumMod val="75000"/>
                  </a:schemeClr>
                </a:solidFill>
              </a:rPr>
              <a:t>6 3</a:t>
            </a:r>
            <a:r>
              <a:rPr lang="fr-FR" sz="2400" b="1" dirty="0">
                <a:solidFill>
                  <a:schemeClr val="tx1"/>
                </a:solidFill>
              </a:rPr>
              <a:t> </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9 8 </a:t>
            </a:r>
            <a:r>
              <a:rPr lang="fr-FR" sz="2400" b="1" dirty="0">
                <a:solidFill>
                  <a:schemeClr val="bg1">
                    <a:lumMod val="75000"/>
                  </a:schemeClr>
                </a:solidFill>
              </a:rPr>
              <a:t>5</a:t>
            </a:r>
            <a:endParaRPr lang="fr-FR" sz="2400" dirty="0">
              <a:solidFill>
                <a:schemeClr val="bg1">
                  <a:lumMod val="75000"/>
                </a:schemeClr>
              </a:solidFill>
              <a:latin typeface="Segoe UI Black" pitchFamily="34" charset="0"/>
              <a:ea typeface="Segoe UI Black" pitchFamily="34" charset="0"/>
            </a:endParaRPr>
          </a:p>
        </p:txBody>
      </p:sp>
      <p:sp>
        <p:nvSpPr>
          <p:cNvPr id="36" name="Rectangle à coins arrondis 35"/>
          <p:cNvSpPr/>
          <p:nvPr/>
        </p:nvSpPr>
        <p:spPr>
          <a:xfrm>
            <a:off x="3072881" y="3811145"/>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bg1">
                    <a:lumMod val="75000"/>
                  </a:schemeClr>
                </a:solidFill>
              </a:rPr>
              <a:t>8 7 4</a:t>
            </a:r>
          </a:p>
          <a:p>
            <a:r>
              <a:rPr lang="fr-FR" sz="2400" dirty="0" smtClean="0">
                <a:solidFill>
                  <a:srgbClr val="FF0000"/>
                </a:solidFill>
              </a:rPr>
              <a:t>♥ </a:t>
            </a:r>
            <a:r>
              <a:rPr lang="fr-FR" sz="2400" b="1" dirty="0">
                <a:solidFill>
                  <a:schemeClr val="dk1"/>
                </a:solidFill>
              </a:rPr>
              <a:t>10 9 8 </a:t>
            </a:r>
            <a:r>
              <a:rPr lang="fr-FR" sz="2400" b="1" dirty="0" smtClean="0">
                <a:solidFill>
                  <a:schemeClr val="bg1">
                    <a:lumMod val="75000"/>
                  </a:schemeClr>
                </a:solidFill>
              </a:rPr>
              <a:t>6</a:t>
            </a:r>
          </a:p>
          <a:p>
            <a:r>
              <a:rPr lang="fr-FR" sz="2400" dirty="0" smtClean="0">
                <a:solidFill>
                  <a:srgbClr val="FFC000"/>
                </a:solidFill>
              </a:rPr>
              <a:t>♦ </a:t>
            </a:r>
            <a:r>
              <a:rPr lang="fr-FR" sz="2400" b="1" dirty="0">
                <a:solidFill>
                  <a:schemeClr val="bg1">
                    <a:lumMod val="75000"/>
                  </a:schemeClr>
                </a:solidFill>
              </a:rPr>
              <a:t>R 4</a:t>
            </a:r>
            <a:endParaRPr lang="fr-FR" sz="2400" b="1" dirty="0" smtClean="0">
              <a:solidFill>
                <a:schemeClr val="bg1">
                  <a:lumMod val="75000"/>
                </a:schemeClr>
              </a:solidFill>
            </a:endParaRPr>
          </a:p>
          <a:p>
            <a:pPr>
              <a:defRPr/>
            </a:pPr>
            <a:r>
              <a:rPr lang="fr-FR" sz="2400" dirty="0" smtClean="0">
                <a:solidFill>
                  <a:srgbClr val="00B050"/>
                </a:solidFill>
              </a:rPr>
              <a:t>♣ </a:t>
            </a:r>
            <a:r>
              <a:rPr lang="fr-FR" sz="2400" b="1" dirty="0">
                <a:solidFill>
                  <a:schemeClr val="dk1"/>
                </a:solidFill>
              </a:rPr>
              <a:t>R D 10 </a:t>
            </a:r>
            <a:r>
              <a:rPr lang="fr-FR" sz="2400" b="1" dirty="0">
                <a:solidFill>
                  <a:schemeClr val="bg1">
                    <a:lumMod val="75000"/>
                  </a:schemeClr>
                </a:solidFill>
              </a:rPr>
              <a:t>3</a:t>
            </a:r>
            <a:endParaRPr lang="fr-FR" sz="2400" dirty="0">
              <a:solidFill>
                <a:schemeClr val="bg1">
                  <a:lumMod val="75000"/>
                </a:schemeClr>
              </a:solidFill>
            </a:endParaRPr>
          </a:p>
        </p:txBody>
      </p:sp>
      <p:sp>
        <p:nvSpPr>
          <p:cNvPr id="37" name="Rectangle à coins arrondis 36"/>
          <p:cNvSpPr/>
          <p:nvPr/>
        </p:nvSpPr>
        <p:spPr>
          <a:xfrm>
            <a:off x="1651770" y="5201175"/>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bg1">
                    <a:lumMod val="75000"/>
                  </a:schemeClr>
                </a:solidFill>
              </a:rPr>
              <a:t>A</a:t>
            </a:r>
            <a:r>
              <a:rPr lang="fr-FR" sz="2400" b="1" dirty="0">
                <a:solidFill>
                  <a:schemeClr val="tx1"/>
                </a:solidFill>
              </a:rPr>
              <a:t> </a:t>
            </a:r>
            <a:r>
              <a:rPr lang="fr-FR" sz="2400" b="1" dirty="0">
                <a:solidFill>
                  <a:schemeClr val="bg1">
                    <a:lumMod val="75000"/>
                  </a:schemeClr>
                </a:solidFill>
              </a:rPr>
              <a:t>9 3</a:t>
            </a:r>
            <a:r>
              <a:rPr lang="fr-FR" sz="2400" b="1" dirty="0">
                <a:solidFill>
                  <a:schemeClr val="tx1"/>
                </a:solidFill>
              </a:rPr>
              <a:t>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D 7 5 </a:t>
            </a:r>
            <a:endParaRPr lang="fr-FR" sz="2400" b="1" dirty="0" smtClean="0">
              <a:solidFill>
                <a:schemeClr val="dk1"/>
              </a:solidFill>
            </a:endParaRPr>
          </a:p>
          <a:p>
            <a:r>
              <a:rPr lang="fr-FR" sz="2400" dirty="0" smtClean="0">
                <a:solidFill>
                  <a:srgbClr val="FFC000"/>
                </a:solidFill>
              </a:rPr>
              <a:t>♦ </a:t>
            </a:r>
            <a:r>
              <a:rPr lang="fr-FR" sz="2400" b="1" dirty="0">
                <a:solidFill>
                  <a:schemeClr val="bg1">
                    <a:lumMod val="75000"/>
                  </a:schemeClr>
                </a:solidFill>
              </a:rPr>
              <a:t>A D </a:t>
            </a:r>
            <a:r>
              <a:rPr lang="fr-FR" sz="2400" b="1" dirty="0">
                <a:solidFill>
                  <a:schemeClr val="tx1"/>
                </a:solidFill>
              </a:rPr>
              <a:t>5 </a:t>
            </a:r>
            <a:r>
              <a:rPr lang="fr-FR" sz="2400" b="1" dirty="0">
                <a:solidFill>
                  <a:schemeClr val="bg1">
                    <a:lumMod val="75000"/>
                  </a:schemeClr>
                </a:solidFill>
              </a:rPr>
              <a:t>2</a:t>
            </a:r>
            <a:endParaRPr lang="fr-FR" sz="2400" b="1" dirty="0" smtClean="0">
              <a:solidFill>
                <a:schemeClr val="bg1">
                  <a:lumMod val="75000"/>
                </a:schemeClr>
              </a:solidFill>
            </a:endParaRPr>
          </a:p>
          <a:p>
            <a:pPr>
              <a:defRPr/>
            </a:pPr>
            <a:r>
              <a:rPr lang="fr-FR" sz="2400" dirty="0" smtClean="0">
                <a:solidFill>
                  <a:srgbClr val="00B050"/>
                </a:solidFill>
              </a:rPr>
              <a:t>♣ </a:t>
            </a:r>
            <a:r>
              <a:rPr lang="fr-FR" sz="2400" b="1" dirty="0">
                <a:solidFill>
                  <a:schemeClr val="bg1">
                    <a:lumMod val="75000"/>
                  </a:schemeClr>
                </a:solidFill>
              </a:rPr>
              <a:t>A</a:t>
            </a:r>
            <a:r>
              <a:rPr lang="fr-FR" sz="2400" b="1" dirty="0">
                <a:solidFill>
                  <a:schemeClr val="dk1"/>
                </a:solidFill>
              </a:rPr>
              <a:t> 6 4</a:t>
            </a:r>
            <a:endParaRPr lang="fr-FR" sz="2400" dirty="0">
              <a:ea typeface="Segoe UI Black" pitchFamily="34" charset="0"/>
            </a:endParaRPr>
          </a:p>
        </p:txBody>
      </p:sp>
      <p:sp>
        <p:nvSpPr>
          <p:cNvPr id="38" name="Rectangle à coins arrondis 37"/>
          <p:cNvSpPr/>
          <p:nvPr/>
        </p:nvSpPr>
        <p:spPr>
          <a:xfrm>
            <a:off x="231663" y="3813737"/>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bg1">
                    <a:lumMod val="75000"/>
                  </a:schemeClr>
                </a:solidFill>
              </a:rPr>
              <a:t>10 6 2 </a:t>
            </a:r>
          </a:p>
          <a:p>
            <a:r>
              <a:rPr lang="fr-FR" sz="2400" dirty="0" smtClean="0">
                <a:solidFill>
                  <a:srgbClr val="FF0000"/>
                </a:solidFill>
              </a:rPr>
              <a:t>♥ </a:t>
            </a:r>
            <a:r>
              <a:rPr lang="fr-FR" sz="2400" b="1" dirty="0">
                <a:solidFill>
                  <a:schemeClr val="tx1"/>
                </a:solidFill>
              </a:rPr>
              <a:t>A 4 </a:t>
            </a:r>
            <a:r>
              <a:rPr lang="fr-FR" sz="2400" b="1" dirty="0">
                <a:solidFill>
                  <a:schemeClr val="bg1">
                    <a:lumMod val="75000"/>
                  </a:schemeClr>
                </a:solidFill>
              </a:rPr>
              <a:t>3</a:t>
            </a:r>
            <a:r>
              <a:rPr lang="fr-FR" sz="2400" b="1" dirty="0">
                <a:solidFill>
                  <a:schemeClr val="tx1"/>
                </a:solidFill>
              </a:rPr>
              <a:t> </a:t>
            </a:r>
            <a:endParaRPr lang="fr-FR" sz="2400" b="1" dirty="0" smtClean="0">
              <a:solidFill>
                <a:schemeClr val="tx1"/>
              </a:solidFill>
            </a:endParaRPr>
          </a:p>
          <a:p>
            <a:r>
              <a:rPr lang="fr-FR" sz="2400" dirty="0" smtClean="0">
                <a:solidFill>
                  <a:srgbClr val="FFC000"/>
                </a:solidFill>
              </a:rPr>
              <a:t>♦ </a:t>
            </a:r>
            <a:r>
              <a:rPr lang="fr-FR" sz="2400" b="1" dirty="0">
                <a:solidFill>
                  <a:schemeClr val="bg1">
                    <a:lumMod val="75000"/>
                  </a:schemeClr>
                </a:solidFill>
              </a:rPr>
              <a:t>V</a:t>
            </a:r>
            <a:r>
              <a:rPr lang="fr-FR" sz="2400" b="1" dirty="0">
                <a:solidFill>
                  <a:schemeClr val="tx1"/>
                </a:solidFill>
              </a:rPr>
              <a:t> 10 9 </a:t>
            </a:r>
            <a:r>
              <a:rPr lang="fr-FR" sz="2400" b="1" dirty="0">
                <a:solidFill>
                  <a:schemeClr val="bg1">
                    <a:lumMod val="75000"/>
                  </a:schemeClr>
                </a:solidFill>
              </a:rPr>
              <a:t>7</a:t>
            </a:r>
            <a:endParaRPr lang="fr-FR" sz="2400" b="1" dirty="0" smtClean="0">
              <a:solidFill>
                <a:schemeClr val="bg1">
                  <a:lumMod val="75000"/>
                </a:schemeClr>
              </a:solidFill>
            </a:endParaRPr>
          </a:p>
          <a:p>
            <a:pPr>
              <a:defRPr/>
            </a:pPr>
            <a:r>
              <a:rPr lang="fr-FR" sz="2400" dirty="0" smtClean="0">
                <a:solidFill>
                  <a:srgbClr val="00B050"/>
                </a:solidFill>
              </a:rPr>
              <a:t>♣ </a:t>
            </a:r>
            <a:r>
              <a:rPr lang="fr-FR" sz="2400" b="1" dirty="0">
                <a:solidFill>
                  <a:schemeClr val="tx1"/>
                </a:solidFill>
              </a:rPr>
              <a:t>V 7 </a:t>
            </a:r>
            <a:r>
              <a:rPr lang="fr-FR" sz="2400" b="1" dirty="0">
                <a:solidFill>
                  <a:schemeClr val="bg1">
                    <a:lumMod val="75000"/>
                  </a:schemeClr>
                </a:solidFill>
              </a:rPr>
              <a:t>2</a:t>
            </a:r>
            <a:endParaRPr lang="fr-FR" sz="2400" dirty="0">
              <a:solidFill>
                <a:schemeClr val="bg1">
                  <a:lumMod val="75000"/>
                </a:schemeClr>
              </a:solidFill>
            </a:endParaRPr>
          </a:p>
        </p:txBody>
      </p:sp>
      <p:sp>
        <p:nvSpPr>
          <p:cNvPr id="39" name="Rectangle à coins arrondis 38"/>
          <p:cNvSpPr/>
          <p:nvPr/>
        </p:nvSpPr>
        <p:spPr>
          <a:xfrm>
            <a:off x="1651770" y="2433751"/>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V 5 </a:t>
            </a:r>
            <a:r>
              <a:rPr lang="fr-FR" sz="2400" dirty="0" smtClean="0">
                <a:solidFill>
                  <a:srgbClr val="FF0000"/>
                </a:solidFill>
              </a:rPr>
              <a:t>♥ </a:t>
            </a:r>
            <a:r>
              <a:rPr lang="fr-FR" sz="2400" b="1" dirty="0" smtClean="0">
                <a:solidFill>
                  <a:schemeClr val="dk1"/>
                </a:solidFill>
              </a:rPr>
              <a:t>R </a:t>
            </a:r>
            <a:r>
              <a:rPr lang="fr-FR" sz="2400" b="1" dirty="0" smtClean="0">
                <a:solidFill>
                  <a:schemeClr val="bg1">
                    <a:lumMod val="75000"/>
                  </a:schemeClr>
                </a:solidFill>
              </a:rPr>
              <a:t>V 2 </a:t>
            </a:r>
          </a:p>
          <a:p>
            <a:r>
              <a:rPr lang="fr-FR" sz="2400" dirty="0" smtClean="0">
                <a:solidFill>
                  <a:srgbClr val="FFC000"/>
                </a:solidFill>
              </a:rPr>
              <a:t>♦ </a:t>
            </a:r>
            <a:r>
              <a:rPr lang="fr-FR" sz="2400" b="1" dirty="0">
                <a:solidFill>
                  <a:schemeClr val="tx1"/>
                </a:solidFill>
              </a:rPr>
              <a:t>8 6 </a:t>
            </a:r>
            <a:r>
              <a:rPr lang="fr-FR" sz="2400" b="1" dirty="0">
                <a:solidFill>
                  <a:schemeClr val="bg1">
                    <a:lumMod val="75000"/>
                  </a:schemeClr>
                </a:solidFill>
              </a:rPr>
              <a:t>3</a:t>
            </a:r>
            <a:r>
              <a:rPr lang="fr-FR" sz="2400" b="1" dirty="0">
                <a:solidFill>
                  <a:schemeClr val="tx1"/>
                </a:solidFill>
              </a:rPr>
              <a:t> </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9 8 </a:t>
            </a:r>
            <a:r>
              <a:rPr lang="fr-FR" sz="2400" b="1" dirty="0">
                <a:solidFill>
                  <a:schemeClr val="tx1"/>
                </a:solidFill>
              </a:rPr>
              <a:t>5</a:t>
            </a:r>
            <a:endParaRPr lang="fr-FR" sz="2400" dirty="0">
              <a:solidFill>
                <a:schemeClr val="tx1"/>
              </a:solidFill>
              <a:latin typeface="Segoe UI Black" pitchFamily="34" charset="0"/>
              <a:ea typeface="Segoe UI Black" pitchFamily="34" charset="0"/>
            </a:endParaRPr>
          </a:p>
        </p:txBody>
      </p:sp>
      <p:sp>
        <p:nvSpPr>
          <p:cNvPr id="40" name="Rectangle à coins arrondis 39"/>
          <p:cNvSpPr/>
          <p:nvPr/>
        </p:nvSpPr>
        <p:spPr>
          <a:xfrm>
            <a:off x="3072881" y="381792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8 7 4</a:t>
            </a:r>
          </a:p>
          <a:p>
            <a:r>
              <a:rPr lang="fr-FR" sz="2400" dirty="0" smtClean="0">
                <a:solidFill>
                  <a:srgbClr val="FF0000"/>
                </a:solidFill>
              </a:rPr>
              <a:t>♥ </a:t>
            </a:r>
            <a:r>
              <a:rPr lang="fr-FR" sz="2400" b="1" dirty="0">
                <a:solidFill>
                  <a:schemeClr val="dk1"/>
                </a:solidFill>
              </a:rPr>
              <a:t>10 9 </a:t>
            </a:r>
            <a:r>
              <a:rPr lang="fr-FR" sz="2400" b="1" dirty="0">
                <a:solidFill>
                  <a:schemeClr val="bg1">
                    <a:lumMod val="75000"/>
                  </a:schemeClr>
                </a:solidFill>
              </a:rPr>
              <a:t>8</a:t>
            </a:r>
            <a:r>
              <a:rPr lang="fr-FR" sz="2400" b="1" dirty="0">
                <a:solidFill>
                  <a:schemeClr val="dk1"/>
                </a:solidFill>
              </a:rPr>
              <a:t> </a:t>
            </a:r>
            <a:r>
              <a:rPr lang="fr-FR" sz="2400" b="1" dirty="0" smtClean="0">
                <a:solidFill>
                  <a:schemeClr val="bg1">
                    <a:lumMod val="75000"/>
                  </a:schemeClr>
                </a:solidFill>
              </a:rPr>
              <a:t>6</a:t>
            </a:r>
          </a:p>
          <a:p>
            <a:r>
              <a:rPr lang="fr-FR" sz="2400" dirty="0" smtClean="0">
                <a:solidFill>
                  <a:srgbClr val="FFC000"/>
                </a:solidFill>
              </a:rPr>
              <a:t>♦ </a:t>
            </a:r>
            <a:r>
              <a:rPr lang="fr-FR" sz="2400" b="1" dirty="0">
                <a:solidFill>
                  <a:schemeClr val="bg1">
                    <a:lumMod val="75000"/>
                  </a:schemeClr>
                </a:solidFill>
              </a:rPr>
              <a:t>R </a:t>
            </a:r>
            <a:r>
              <a:rPr lang="fr-FR" sz="2400" b="1" dirty="0">
                <a:solidFill>
                  <a:schemeClr val="tx1"/>
                </a:solidFill>
              </a:rPr>
              <a:t>4</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R D 10</a:t>
            </a:r>
            <a:r>
              <a:rPr lang="fr-FR" sz="2400" b="1" dirty="0">
                <a:solidFill>
                  <a:schemeClr val="tx1"/>
                </a:solidFill>
              </a:rPr>
              <a:t> 3</a:t>
            </a:r>
            <a:endParaRPr lang="fr-FR" sz="2400" dirty="0">
              <a:solidFill>
                <a:schemeClr val="tx1"/>
              </a:solidFill>
            </a:endParaRPr>
          </a:p>
        </p:txBody>
      </p:sp>
      <p:sp>
        <p:nvSpPr>
          <p:cNvPr id="41" name="Rectangle à coins arrondis 40"/>
          <p:cNvSpPr/>
          <p:nvPr/>
        </p:nvSpPr>
        <p:spPr>
          <a:xfrm>
            <a:off x="1651770" y="5189514"/>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9 3 </a:t>
            </a:r>
            <a:endParaRPr lang="fr-FR" sz="2400" b="1" dirty="0" smtClean="0">
              <a:solidFill>
                <a:schemeClr val="tx1"/>
              </a:solidFill>
            </a:endParaRPr>
          </a:p>
          <a:p>
            <a:r>
              <a:rPr lang="fr-FR" sz="2400" dirty="0" smtClean="0">
                <a:solidFill>
                  <a:srgbClr val="FF0000"/>
                </a:solidFill>
              </a:rPr>
              <a:t>♥ </a:t>
            </a:r>
            <a:r>
              <a:rPr lang="fr-FR" sz="2400" b="1" dirty="0">
                <a:solidFill>
                  <a:schemeClr val="bg1">
                    <a:lumMod val="75000"/>
                  </a:schemeClr>
                </a:solidFill>
              </a:rPr>
              <a:t>D 7 </a:t>
            </a:r>
            <a:r>
              <a:rPr lang="fr-FR" sz="2400" b="1" dirty="0">
                <a:solidFill>
                  <a:schemeClr val="dk1"/>
                </a:solidFill>
              </a:rPr>
              <a:t>5 </a:t>
            </a:r>
            <a:endParaRPr lang="fr-FR" sz="2400" b="1" dirty="0" smtClean="0">
              <a:solidFill>
                <a:schemeClr val="dk1"/>
              </a:solidFill>
            </a:endParaRPr>
          </a:p>
          <a:p>
            <a:r>
              <a:rPr lang="fr-FR" sz="2400" dirty="0" smtClean="0">
                <a:solidFill>
                  <a:srgbClr val="FFC000"/>
                </a:solidFill>
              </a:rPr>
              <a:t>♦ </a:t>
            </a:r>
            <a:r>
              <a:rPr lang="fr-FR" sz="2400" b="1" dirty="0">
                <a:solidFill>
                  <a:schemeClr val="bg1">
                    <a:lumMod val="75000"/>
                  </a:schemeClr>
                </a:solidFill>
              </a:rPr>
              <a:t>A </a:t>
            </a:r>
            <a:r>
              <a:rPr lang="fr-FR" sz="2400" b="1" dirty="0">
                <a:solidFill>
                  <a:schemeClr val="tx1"/>
                </a:solidFill>
              </a:rPr>
              <a:t>D 5 2</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tx1"/>
                </a:solidFill>
              </a:rPr>
              <a:t>A</a:t>
            </a:r>
            <a:r>
              <a:rPr lang="fr-FR" sz="2400" b="1" dirty="0">
                <a:solidFill>
                  <a:schemeClr val="dk1"/>
                </a:solidFill>
              </a:rPr>
              <a:t> 6 4</a:t>
            </a:r>
            <a:endParaRPr lang="fr-FR" sz="2400" dirty="0">
              <a:ea typeface="Segoe UI Black" pitchFamily="34" charset="0"/>
            </a:endParaRPr>
          </a:p>
        </p:txBody>
      </p:sp>
      <p:sp>
        <p:nvSpPr>
          <p:cNvPr id="42" name="Rectangle à coins arrondis 41"/>
          <p:cNvSpPr/>
          <p:nvPr/>
        </p:nvSpPr>
        <p:spPr>
          <a:xfrm>
            <a:off x="230659" y="381045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10 6 2 </a:t>
            </a:r>
          </a:p>
          <a:p>
            <a:r>
              <a:rPr lang="fr-FR" sz="2400" dirty="0" smtClean="0">
                <a:solidFill>
                  <a:srgbClr val="FF0000"/>
                </a:solidFill>
              </a:rPr>
              <a:t>♥ </a:t>
            </a:r>
            <a:r>
              <a:rPr lang="fr-FR" sz="2400" b="1" dirty="0">
                <a:solidFill>
                  <a:schemeClr val="bg1">
                    <a:lumMod val="75000"/>
                  </a:schemeClr>
                </a:solidFill>
              </a:rPr>
              <a:t>A</a:t>
            </a:r>
            <a:r>
              <a:rPr lang="fr-FR" sz="2400" b="1" dirty="0">
                <a:solidFill>
                  <a:schemeClr val="tx1"/>
                </a:solidFill>
              </a:rPr>
              <a:t> 4 </a:t>
            </a:r>
            <a:r>
              <a:rPr lang="fr-FR" sz="2400" b="1" dirty="0">
                <a:solidFill>
                  <a:schemeClr val="bg1">
                    <a:lumMod val="75000"/>
                  </a:schemeClr>
                </a:solidFill>
              </a:rPr>
              <a:t>3</a:t>
            </a:r>
            <a:r>
              <a:rPr lang="fr-FR" sz="2400" b="1" dirty="0">
                <a:solidFill>
                  <a:schemeClr val="tx1"/>
                </a:solidFill>
              </a:rPr>
              <a:t> </a:t>
            </a:r>
            <a:endParaRPr lang="fr-FR" sz="2400" b="1" dirty="0" smtClean="0">
              <a:solidFill>
                <a:schemeClr val="tx1"/>
              </a:solidFill>
            </a:endParaRPr>
          </a:p>
          <a:p>
            <a:r>
              <a:rPr lang="fr-FR" sz="2400" dirty="0" smtClean="0">
                <a:solidFill>
                  <a:srgbClr val="FFC000"/>
                </a:solidFill>
              </a:rPr>
              <a:t>♦ </a:t>
            </a:r>
            <a:r>
              <a:rPr lang="fr-FR" sz="2400" b="1" dirty="0">
                <a:solidFill>
                  <a:schemeClr val="bg1">
                    <a:lumMod val="75000"/>
                  </a:schemeClr>
                </a:solidFill>
              </a:rPr>
              <a:t>V</a:t>
            </a:r>
            <a:r>
              <a:rPr lang="fr-FR" sz="2400" b="1" dirty="0">
                <a:solidFill>
                  <a:schemeClr val="tx1"/>
                </a:solidFill>
              </a:rPr>
              <a:t> 10 9 7</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tx1"/>
                </a:solidFill>
              </a:rPr>
              <a:t>V 7 2</a:t>
            </a:r>
            <a:endParaRPr lang="fr-FR" sz="2400" dirty="0">
              <a:solidFill>
                <a:schemeClr val="tx1"/>
              </a:solidFill>
            </a:endParaRPr>
          </a:p>
        </p:txBody>
      </p:sp>
    </p:spTree>
    <p:extLst>
      <p:ext uri="{BB962C8B-B14F-4D97-AF65-F5344CB8AC3E}">
        <p14:creationId xmlns:p14="http://schemas.microsoft.com/office/powerpoint/2010/main" val="3620331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Principe d’affranchissement des </a:t>
            </a:r>
            <a:r>
              <a:rPr lang="fr-FR" b="1" dirty="0" smtClean="0"/>
              <a:t>honneurs</a:t>
            </a:r>
            <a:endParaRPr lang="fr-FR" dirty="0" smtClean="0"/>
          </a:p>
          <a:p>
            <a:r>
              <a:rPr lang="fr-FR" b="1" dirty="0" smtClean="0"/>
              <a:t>Les cartes équivalentes</a:t>
            </a:r>
          </a:p>
          <a:p>
            <a:pPr algn="l"/>
            <a:r>
              <a:rPr lang="fr-FR" b="1" dirty="0" smtClean="0"/>
              <a:t>Les cartes maîtresses</a:t>
            </a:r>
          </a:p>
          <a:p>
            <a:pPr algn="l"/>
            <a:endParaRPr lang="fr-FR" b="1" dirty="0"/>
          </a:p>
          <a:p>
            <a:pPr algn="l"/>
            <a:endParaRPr lang="fr-FR" b="1" dirty="0" smtClean="0"/>
          </a:p>
          <a:p>
            <a:pPr algn="l"/>
            <a:endParaRPr lang="fr-FR" b="1" dirty="0"/>
          </a:p>
          <a:p>
            <a:pPr algn="l"/>
            <a:endParaRPr lang="fr-FR" b="1" dirty="0" smtClean="0"/>
          </a:p>
          <a:p>
            <a:pPr algn="l"/>
            <a:r>
              <a:rPr lang="fr-FR" dirty="0" smtClean="0"/>
              <a:t>	Quelle que soit la carte maîtresse jouée, à condition de fournir une petite carte de l’autre main, le déclarant réalisera la levée.</a:t>
            </a:r>
          </a:p>
          <a:p>
            <a:pPr algn="l"/>
            <a:r>
              <a:rPr lang="fr-FR" dirty="0" smtClean="0"/>
              <a:t>	On dit que ces cartes sont </a:t>
            </a:r>
            <a:r>
              <a:rPr lang="fr-FR" b="1" dirty="0" smtClean="0"/>
              <a:t>équivalentes</a:t>
            </a:r>
            <a:r>
              <a:rPr lang="fr-FR" dirty="0" smtClean="0"/>
              <a:t> : toutes les cartes maîtresses d’une couleur sont toujours équivalentes.</a:t>
            </a:r>
          </a:p>
          <a:p>
            <a:pPr algn="l"/>
            <a:endParaRPr lang="fr-FR" b="1" dirty="0" smtClean="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grpSp>
        <p:nvGrpSpPr>
          <p:cNvPr id="6" name="Groupe 5"/>
          <p:cNvGrpSpPr/>
          <p:nvPr/>
        </p:nvGrpSpPr>
        <p:grpSpPr>
          <a:xfrm>
            <a:off x="346483" y="2316898"/>
            <a:ext cx="1326598" cy="1078523"/>
            <a:chOff x="463714" y="2731113"/>
            <a:chExt cx="1326598" cy="1078523"/>
          </a:xfrm>
        </p:grpSpPr>
        <p:sp>
          <p:nvSpPr>
            <p:cNvPr id="8" name="Rectangle à coins arrondis 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R 4</a:t>
              </a:r>
            </a:p>
            <a:p>
              <a:pPr algn="ctr"/>
              <a:endParaRPr lang="fr-FR" sz="2400" b="1" dirty="0" smtClean="0">
                <a:solidFill>
                  <a:schemeClr val="tx1"/>
                </a:solidFill>
              </a:endParaRPr>
            </a:p>
            <a:p>
              <a:pPr algn="ctr"/>
              <a:r>
                <a:rPr lang="fr-FR" sz="2400" b="1" dirty="0" smtClean="0">
                  <a:solidFill>
                    <a:schemeClr val="tx1"/>
                  </a:solidFill>
                </a:rPr>
                <a:t>D 5 2</a:t>
              </a:r>
              <a:endParaRPr lang="fr-FR" sz="2400" b="1" dirty="0">
                <a:solidFill>
                  <a:schemeClr val="tx1"/>
                </a:solidFill>
              </a:endParaRPr>
            </a:p>
          </p:txBody>
        </p:sp>
        <p:sp>
          <p:nvSpPr>
            <p:cNvPr id="9" name="Rectangle à coins arrondis 8"/>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2" name="ZoneTexte 1"/>
          <p:cNvSpPr txBox="1"/>
          <p:nvPr/>
        </p:nvSpPr>
        <p:spPr>
          <a:xfrm>
            <a:off x="1996702" y="2195092"/>
            <a:ext cx="9874022" cy="1569660"/>
          </a:xfrm>
          <a:prstGeom prst="rect">
            <a:avLst/>
          </a:prstGeom>
          <a:noFill/>
        </p:spPr>
        <p:txBody>
          <a:bodyPr wrap="square" rtlCol="0">
            <a:spAutoFit/>
          </a:bodyPr>
          <a:lstStyle/>
          <a:p>
            <a:r>
              <a:rPr lang="fr-FR" sz="2400" dirty="0" smtClean="0"/>
              <a:t>Combien y-at-il de cartes maîtresses ?</a:t>
            </a:r>
          </a:p>
          <a:p>
            <a:r>
              <a:rPr lang="fr-FR" sz="2400" dirty="0" smtClean="0"/>
              <a:t>Combien </a:t>
            </a:r>
            <a:r>
              <a:rPr lang="fr-FR" sz="2400" dirty="0"/>
              <a:t>de levées </a:t>
            </a:r>
            <a:r>
              <a:rPr lang="fr-FR" sz="2400" dirty="0" err="1" smtClean="0"/>
              <a:t>vont-elles</a:t>
            </a:r>
            <a:r>
              <a:rPr lang="fr-FR" sz="2400" dirty="0" smtClean="0"/>
              <a:t> produire ?</a:t>
            </a:r>
          </a:p>
          <a:p>
            <a:r>
              <a:rPr lang="fr-FR" sz="2400" dirty="0" smtClean="0"/>
              <a:t>L’ordre dans lequel on les joue est-il important ?</a:t>
            </a:r>
            <a:endParaRPr lang="fr-FR" sz="2400" dirty="0"/>
          </a:p>
          <a:p>
            <a:r>
              <a:rPr lang="fr-FR" sz="2400" dirty="0" smtClean="0"/>
              <a:t>Non tant qu’on ne fournit pas deux cartes maîtresses dans la même levée</a:t>
            </a:r>
            <a:endParaRPr lang="fr-FR" sz="2400" dirty="0"/>
          </a:p>
        </p:txBody>
      </p:sp>
      <p:sp>
        <p:nvSpPr>
          <p:cNvPr id="10" name="Rectangle à coins arrondis 9"/>
          <p:cNvSpPr/>
          <p:nvPr/>
        </p:nvSpPr>
        <p:spPr>
          <a:xfrm>
            <a:off x="7299569" y="2316898"/>
            <a:ext cx="633046" cy="2465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11" name="Rectangle à coins arrondis 10"/>
          <p:cNvSpPr/>
          <p:nvPr/>
        </p:nvSpPr>
        <p:spPr>
          <a:xfrm>
            <a:off x="7299569" y="2685252"/>
            <a:ext cx="633046" cy="2465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12" name="ZoneTexte 11"/>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10629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arn(inVertic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Principe d’affranchissement des </a:t>
            </a:r>
            <a:r>
              <a:rPr lang="fr-FR" b="1" dirty="0" smtClean="0"/>
              <a:t>honneurs</a:t>
            </a:r>
            <a:endParaRPr lang="fr-FR" dirty="0" smtClean="0"/>
          </a:p>
          <a:p>
            <a:r>
              <a:rPr lang="fr-FR" b="1" dirty="0" smtClean="0"/>
              <a:t>Les cartes équivalentes</a:t>
            </a:r>
          </a:p>
          <a:p>
            <a:pPr algn="l"/>
            <a:r>
              <a:rPr lang="fr-FR" b="1" dirty="0" smtClean="0"/>
              <a:t>Les cartes non maîtresses</a:t>
            </a:r>
          </a:p>
          <a:p>
            <a:pPr algn="l"/>
            <a:r>
              <a:rPr lang="fr-FR" b="1" dirty="0" smtClean="0"/>
              <a:t>	</a:t>
            </a:r>
            <a:r>
              <a:rPr lang="fr-FR" dirty="0" smtClean="0"/>
              <a:t>On dit que deux cartes non maîtresses sont équivalentes si l’adversaire est obligé de fournir la même carte pour les capturer.</a:t>
            </a:r>
          </a:p>
          <a:p>
            <a:pPr algn="l"/>
            <a:endParaRPr lang="fr-FR" b="1" dirty="0"/>
          </a:p>
          <a:p>
            <a:pPr algn="l"/>
            <a:endParaRPr lang="fr-FR" b="1" dirty="0" smtClean="0"/>
          </a:p>
          <a:p>
            <a:pPr algn="l"/>
            <a:endParaRPr lang="fr-FR" b="1" dirty="0"/>
          </a:p>
          <a:p>
            <a:pPr algn="l"/>
            <a:endParaRPr lang="fr-FR" b="1" dirty="0" smtClean="0"/>
          </a:p>
          <a:p>
            <a:pPr algn="l"/>
            <a:r>
              <a:rPr lang="fr-FR" dirty="0" smtClean="0"/>
              <a:t>	</a:t>
            </a:r>
            <a:endParaRPr lang="fr-FR" b="1" dirty="0" smtClean="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grpSp>
        <p:nvGrpSpPr>
          <p:cNvPr id="6" name="Groupe 5"/>
          <p:cNvGrpSpPr/>
          <p:nvPr/>
        </p:nvGrpSpPr>
        <p:grpSpPr>
          <a:xfrm>
            <a:off x="307405" y="3200716"/>
            <a:ext cx="1326598" cy="1078523"/>
            <a:chOff x="463714" y="2731113"/>
            <a:chExt cx="1326598" cy="1078523"/>
          </a:xfrm>
        </p:grpSpPr>
        <p:sp>
          <p:nvSpPr>
            <p:cNvPr id="8" name="Rectangle à coins arrondis 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5</a:t>
              </a:r>
            </a:p>
            <a:p>
              <a:pPr algn="ctr"/>
              <a:endParaRPr lang="fr-FR" sz="2400" b="1" dirty="0" smtClean="0">
                <a:solidFill>
                  <a:schemeClr val="tx1"/>
                </a:solidFill>
              </a:endParaRPr>
            </a:p>
            <a:p>
              <a:pPr algn="ctr"/>
              <a:r>
                <a:rPr lang="fr-FR" sz="2400" b="1" dirty="0" smtClean="0">
                  <a:solidFill>
                    <a:schemeClr val="tx1"/>
                  </a:solidFill>
                </a:rPr>
                <a:t>D 4</a:t>
              </a:r>
              <a:endParaRPr lang="fr-FR" sz="2400" b="1" dirty="0">
                <a:solidFill>
                  <a:schemeClr val="tx1"/>
                </a:solidFill>
              </a:endParaRPr>
            </a:p>
          </p:txBody>
        </p:sp>
        <p:sp>
          <p:nvSpPr>
            <p:cNvPr id="9" name="Rectangle à coins arrondis 8"/>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2" name="ZoneTexte 1"/>
          <p:cNvSpPr txBox="1"/>
          <p:nvPr/>
        </p:nvSpPr>
        <p:spPr>
          <a:xfrm>
            <a:off x="1941994" y="3324478"/>
            <a:ext cx="9874022" cy="830997"/>
          </a:xfrm>
          <a:prstGeom prst="rect">
            <a:avLst/>
          </a:prstGeom>
          <a:noFill/>
        </p:spPr>
        <p:txBody>
          <a:bodyPr wrap="square" rtlCol="0">
            <a:spAutoFit/>
          </a:bodyPr>
          <a:lstStyle/>
          <a:p>
            <a:r>
              <a:rPr lang="fr-FR" sz="2400" dirty="0" smtClean="0"/>
              <a:t>Le Roi et la Dame sont des cartes équivalentes, car pour prendre l’une d’elle, la défense devra fournir l’As</a:t>
            </a:r>
            <a:endParaRPr lang="fr-FR" sz="2400" dirty="0"/>
          </a:p>
        </p:txBody>
      </p:sp>
      <p:sp>
        <p:nvSpPr>
          <p:cNvPr id="12" name="ZoneTexte 11"/>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3" name="Groupe 12"/>
          <p:cNvGrpSpPr/>
          <p:nvPr/>
        </p:nvGrpSpPr>
        <p:grpSpPr>
          <a:xfrm>
            <a:off x="307405" y="4552426"/>
            <a:ext cx="1326598" cy="1078523"/>
            <a:chOff x="463714" y="2731113"/>
            <a:chExt cx="1326598" cy="1078523"/>
          </a:xfrm>
        </p:grpSpPr>
        <p:sp>
          <p:nvSpPr>
            <p:cNvPr id="14" name="Rectangle à coins arrondis 13"/>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5 2</a:t>
              </a:r>
            </a:p>
            <a:p>
              <a:pPr algn="ctr"/>
              <a:endParaRPr lang="fr-FR" sz="2400" b="1" dirty="0" smtClean="0">
                <a:solidFill>
                  <a:schemeClr val="tx1"/>
                </a:solidFill>
              </a:endParaRPr>
            </a:p>
            <a:p>
              <a:pPr algn="ctr"/>
              <a:r>
                <a:rPr lang="fr-FR" sz="2400" b="1" dirty="0" smtClean="0">
                  <a:solidFill>
                    <a:schemeClr val="tx1"/>
                  </a:solidFill>
                </a:rPr>
                <a:t>V 6 3</a:t>
              </a:r>
              <a:endParaRPr lang="fr-FR" sz="2400" b="1" dirty="0">
                <a:solidFill>
                  <a:schemeClr val="tx1"/>
                </a:solidFill>
              </a:endParaRPr>
            </a:p>
          </p:txBody>
        </p:sp>
        <p:sp>
          <p:nvSpPr>
            <p:cNvPr id="15" name="Rectangle à coins arrondis 14"/>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6" name="ZoneTexte 15"/>
          <p:cNvSpPr txBox="1"/>
          <p:nvPr/>
        </p:nvSpPr>
        <p:spPr>
          <a:xfrm>
            <a:off x="1941994" y="4676188"/>
            <a:ext cx="9874022" cy="830997"/>
          </a:xfrm>
          <a:prstGeom prst="rect">
            <a:avLst/>
          </a:prstGeom>
          <a:noFill/>
        </p:spPr>
        <p:txBody>
          <a:bodyPr wrap="square" rtlCol="0">
            <a:spAutoFit/>
          </a:bodyPr>
          <a:lstStyle/>
          <a:p>
            <a:r>
              <a:rPr lang="fr-FR" sz="2400" dirty="0"/>
              <a:t>Le Roi et le Valet ne sont pas des cartes équivalentes car la Dame suffit pour prendre le Valet, mais il faut l’As pour prendre le Roi</a:t>
            </a:r>
          </a:p>
        </p:txBody>
      </p:sp>
    </p:spTree>
    <p:extLst>
      <p:ext uri="{BB962C8B-B14F-4D97-AF65-F5344CB8AC3E}">
        <p14:creationId xmlns:p14="http://schemas.microsoft.com/office/powerpoint/2010/main" val="995989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Principe d’affranchissement des </a:t>
            </a:r>
            <a:r>
              <a:rPr lang="fr-FR" b="1" dirty="0" smtClean="0"/>
              <a:t>honneurs</a:t>
            </a:r>
            <a:endParaRPr lang="fr-FR" dirty="0" smtClean="0"/>
          </a:p>
          <a:p>
            <a:r>
              <a:rPr lang="fr-FR" b="1" dirty="0" smtClean="0"/>
              <a:t>Les cartes équivalentes</a:t>
            </a:r>
          </a:p>
          <a:p>
            <a:pPr algn="l"/>
            <a:r>
              <a:rPr lang="fr-FR" b="1" dirty="0" smtClean="0"/>
              <a:t>Les cartes non maîtresses</a:t>
            </a:r>
          </a:p>
          <a:p>
            <a:pPr algn="l"/>
            <a:r>
              <a:rPr lang="fr-FR" b="1" dirty="0" smtClean="0"/>
              <a:t>	</a:t>
            </a:r>
            <a:endParaRPr lang="fr-FR" b="1" dirty="0"/>
          </a:p>
          <a:p>
            <a:pPr algn="l"/>
            <a:endParaRPr lang="fr-FR" b="1" dirty="0" smtClean="0"/>
          </a:p>
          <a:p>
            <a:pPr algn="l"/>
            <a:endParaRPr lang="fr-FR" b="1" dirty="0"/>
          </a:p>
          <a:p>
            <a:pPr algn="l"/>
            <a:endParaRPr lang="fr-FR" b="1" dirty="0" smtClean="0"/>
          </a:p>
          <a:p>
            <a:pPr algn="l"/>
            <a:r>
              <a:rPr lang="fr-FR" dirty="0" smtClean="0"/>
              <a:t>	</a:t>
            </a:r>
            <a:endParaRPr lang="fr-FR" b="1" dirty="0" smtClean="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grpSp>
        <p:nvGrpSpPr>
          <p:cNvPr id="6" name="Groupe 5"/>
          <p:cNvGrpSpPr/>
          <p:nvPr/>
        </p:nvGrpSpPr>
        <p:grpSpPr>
          <a:xfrm>
            <a:off x="300997" y="2426994"/>
            <a:ext cx="1326598" cy="1078523"/>
            <a:chOff x="463714" y="2731113"/>
            <a:chExt cx="1326598" cy="1078523"/>
          </a:xfrm>
        </p:grpSpPr>
        <p:sp>
          <p:nvSpPr>
            <p:cNvPr id="8" name="Rectangle à coins arrondis 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5 4</a:t>
              </a:r>
            </a:p>
            <a:p>
              <a:pPr algn="ctr"/>
              <a:endParaRPr lang="fr-FR" sz="2400" b="1" dirty="0" smtClean="0">
                <a:solidFill>
                  <a:schemeClr val="tx1"/>
                </a:solidFill>
              </a:endParaRPr>
            </a:p>
            <a:p>
              <a:pPr algn="ctr"/>
              <a:r>
                <a:rPr lang="fr-FR" sz="2400" b="1" dirty="0" smtClean="0">
                  <a:solidFill>
                    <a:schemeClr val="tx1"/>
                  </a:solidFill>
                </a:rPr>
                <a:t>V 7 2</a:t>
              </a:r>
              <a:endParaRPr lang="fr-FR" sz="2400" b="1" dirty="0">
                <a:solidFill>
                  <a:schemeClr val="tx1"/>
                </a:solidFill>
              </a:endParaRPr>
            </a:p>
          </p:txBody>
        </p:sp>
        <p:sp>
          <p:nvSpPr>
            <p:cNvPr id="9" name="Rectangle à coins arrondis 8"/>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2" name="ZoneTexte 1"/>
          <p:cNvSpPr txBox="1"/>
          <p:nvPr/>
        </p:nvSpPr>
        <p:spPr>
          <a:xfrm>
            <a:off x="1935586" y="2550756"/>
            <a:ext cx="9874022" cy="830997"/>
          </a:xfrm>
          <a:prstGeom prst="rect">
            <a:avLst/>
          </a:prstGeom>
          <a:noFill/>
        </p:spPr>
        <p:txBody>
          <a:bodyPr wrap="square" rtlCol="0">
            <a:spAutoFit/>
          </a:bodyPr>
          <a:lstStyle/>
          <a:p>
            <a:r>
              <a:rPr lang="fr-FR" sz="2400" dirty="0" smtClean="0"/>
              <a:t>La Dame est le Valet sont des cartes équivalentes car pour capturer l’un ou l’autre, la défense devra fournir le Roi</a:t>
            </a:r>
            <a:endParaRPr lang="fr-FR" sz="2400" dirty="0"/>
          </a:p>
        </p:txBody>
      </p:sp>
      <p:sp>
        <p:nvSpPr>
          <p:cNvPr id="12" name="ZoneTexte 11"/>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13" name="Groupe 12"/>
          <p:cNvGrpSpPr/>
          <p:nvPr/>
        </p:nvGrpSpPr>
        <p:grpSpPr>
          <a:xfrm>
            <a:off x="300997" y="3778704"/>
            <a:ext cx="1326598" cy="1078523"/>
            <a:chOff x="463714" y="2731113"/>
            <a:chExt cx="1326598" cy="1078523"/>
          </a:xfrm>
        </p:grpSpPr>
        <p:sp>
          <p:nvSpPr>
            <p:cNvPr id="14" name="Rectangle à coins arrondis 13"/>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2</a:t>
              </a:r>
            </a:p>
            <a:p>
              <a:pPr algn="ctr"/>
              <a:endParaRPr lang="fr-FR" sz="2400" b="1" dirty="0" smtClean="0">
                <a:solidFill>
                  <a:schemeClr val="tx1"/>
                </a:solidFill>
              </a:endParaRPr>
            </a:p>
            <a:p>
              <a:pPr algn="ctr"/>
              <a:r>
                <a:rPr lang="fr-FR" sz="2400" b="1" dirty="0" smtClean="0">
                  <a:solidFill>
                    <a:schemeClr val="tx1"/>
                  </a:solidFill>
                </a:rPr>
                <a:t>D 5 3</a:t>
              </a:r>
              <a:endParaRPr lang="fr-FR" sz="2400" b="1" dirty="0">
                <a:solidFill>
                  <a:schemeClr val="tx1"/>
                </a:solidFill>
              </a:endParaRPr>
            </a:p>
          </p:txBody>
        </p:sp>
        <p:sp>
          <p:nvSpPr>
            <p:cNvPr id="15" name="Rectangle à coins arrondis 14"/>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16" name="ZoneTexte 15"/>
          <p:cNvSpPr txBox="1"/>
          <p:nvPr/>
        </p:nvSpPr>
        <p:spPr>
          <a:xfrm>
            <a:off x="1935586" y="3902466"/>
            <a:ext cx="9874022" cy="830997"/>
          </a:xfrm>
          <a:prstGeom prst="rect">
            <a:avLst/>
          </a:prstGeom>
          <a:noFill/>
        </p:spPr>
        <p:txBody>
          <a:bodyPr wrap="square" rtlCol="0">
            <a:spAutoFit/>
          </a:bodyPr>
          <a:lstStyle/>
          <a:p>
            <a:r>
              <a:rPr lang="fr-FR" sz="2400" dirty="0" smtClean="0"/>
              <a:t>Le Roi, la Dame et le Valet sont des cartes équivalentes car pour prendre l’une d’elles la défense devra fournir l’As</a:t>
            </a:r>
            <a:endParaRPr lang="fr-FR" sz="2400" dirty="0"/>
          </a:p>
        </p:txBody>
      </p:sp>
      <p:grpSp>
        <p:nvGrpSpPr>
          <p:cNvPr id="17" name="Groupe 16"/>
          <p:cNvGrpSpPr/>
          <p:nvPr/>
        </p:nvGrpSpPr>
        <p:grpSpPr>
          <a:xfrm>
            <a:off x="287361" y="5130414"/>
            <a:ext cx="1326598" cy="1078523"/>
            <a:chOff x="463714" y="2731113"/>
            <a:chExt cx="1326598" cy="1078523"/>
          </a:xfrm>
        </p:grpSpPr>
        <p:sp>
          <p:nvSpPr>
            <p:cNvPr id="18" name="Rectangle à coins arrondis 1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7</a:t>
              </a:r>
            </a:p>
            <a:p>
              <a:pPr algn="ctr"/>
              <a:endParaRPr lang="fr-FR" sz="2400" b="1" dirty="0" smtClean="0">
                <a:solidFill>
                  <a:schemeClr val="tx1"/>
                </a:solidFill>
              </a:endParaRPr>
            </a:p>
            <a:p>
              <a:pPr algn="ctr"/>
              <a:r>
                <a:rPr lang="fr-FR" sz="2400" b="1" dirty="0" smtClean="0">
                  <a:solidFill>
                    <a:schemeClr val="tx1"/>
                  </a:solidFill>
                </a:rPr>
                <a:t>10 4 2</a:t>
              </a:r>
              <a:endParaRPr lang="fr-FR" sz="2400" b="1" dirty="0">
                <a:solidFill>
                  <a:schemeClr val="tx1"/>
                </a:solidFill>
              </a:endParaRPr>
            </a:p>
          </p:txBody>
        </p:sp>
        <p:sp>
          <p:nvSpPr>
            <p:cNvPr id="19" name="Rectangle à coins arrondis 18"/>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20" name="ZoneTexte 19"/>
          <p:cNvSpPr txBox="1"/>
          <p:nvPr/>
        </p:nvSpPr>
        <p:spPr>
          <a:xfrm>
            <a:off x="1935586" y="5091321"/>
            <a:ext cx="9874022" cy="1200329"/>
          </a:xfrm>
          <a:prstGeom prst="rect">
            <a:avLst/>
          </a:prstGeom>
          <a:noFill/>
        </p:spPr>
        <p:txBody>
          <a:bodyPr wrap="square" rtlCol="0">
            <a:spAutoFit/>
          </a:bodyPr>
          <a:lstStyle/>
          <a:p>
            <a:r>
              <a:rPr lang="fr-FR" sz="2400" dirty="0" smtClean="0"/>
              <a:t>Dans cette couleur, le déclarant ne dispose que de deux cartes équivalentes, le Roi et la Dame, qui ne peuvent être prises que par l’As. Le 10, lui, peut être pris par le Valet</a:t>
            </a:r>
            <a:endParaRPr lang="fr-FR" sz="2400" dirty="0"/>
          </a:p>
        </p:txBody>
      </p:sp>
    </p:spTree>
    <p:extLst>
      <p:ext uri="{BB962C8B-B14F-4D97-AF65-F5344CB8AC3E}">
        <p14:creationId xmlns:p14="http://schemas.microsoft.com/office/powerpoint/2010/main" val="99483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Principe d’affranchissement des </a:t>
            </a:r>
            <a:r>
              <a:rPr lang="fr-FR" b="1" dirty="0" smtClean="0"/>
              <a:t>honneurs</a:t>
            </a:r>
            <a:endParaRPr lang="fr-FR" dirty="0" smtClean="0"/>
          </a:p>
          <a:p>
            <a:r>
              <a:rPr lang="fr-FR" b="1" dirty="0" smtClean="0"/>
              <a:t>Exercice 1</a:t>
            </a:r>
          </a:p>
          <a:p>
            <a:pPr algn="l"/>
            <a:r>
              <a:rPr lang="fr-FR" b="1" dirty="0" smtClean="0"/>
              <a:t>	</a:t>
            </a:r>
            <a:r>
              <a:rPr lang="fr-FR" dirty="0" smtClean="0"/>
              <a:t>Indiquez dans chaque cas le nombre de cartes équivalentes du déclarant</a:t>
            </a:r>
            <a:endParaRPr lang="fr-FR" dirty="0"/>
          </a:p>
          <a:p>
            <a:pPr algn="l"/>
            <a:endParaRPr lang="fr-FR" b="1" dirty="0" smtClean="0"/>
          </a:p>
          <a:p>
            <a:pPr algn="l"/>
            <a:endParaRPr lang="fr-FR" b="1" dirty="0"/>
          </a:p>
          <a:p>
            <a:pPr algn="l"/>
            <a:endParaRPr lang="fr-FR" b="1" dirty="0" smtClean="0"/>
          </a:p>
          <a:p>
            <a:pPr algn="l"/>
            <a:r>
              <a:rPr lang="fr-FR" dirty="0" smtClean="0"/>
              <a:t>	</a:t>
            </a:r>
            <a:endParaRPr lang="fr-FR" b="1" dirty="0" smtClean="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sp>
        <p:nvSpPr>
          <p:cNvPr id="12" name="ZoneTexte 11"/>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6" name="Groupe 5"/>
          <p:cNvGrpSpPr/>
          <p:nvPr/>
        </p:nvGrpSpPr>
        <p:grpSpPr>
          <a:xfrm>
            <a:off x="9876405" y="2426991"/>
            <a:ext cx="1583190" cy="1078523"/>
            <a:chOff x="9876405" y="2426991"/>
            <a:chExt cx="1583190" cy="1078523"/>
          </a:xfrm>
        </p:grpSpPr>
        <p:sp>
          <p:nvSpPr>
            <p:cNvPr id="22" name="Rectangle à coins arrondis 21"/>
            <p:cNvSpPr/>
            <p:nvPr/>
          </p:nvSpPr>
          <p:spPr>
            <a:xfrm>
              <a:off x="9876405" y="2426991"/>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7</a:t>
              </a:r>
            </a:p>
            <a:p>
              <a:pPr algn="ctr"/>
              <a:endParaRPr lang="fr-FR" sz="2400" b="1" dirty="0" smtClean="0">
                <a:solidFill>
                  <a:schemeClr val="tx1"/>
                </a:solidFill>
              </a:endParaRPr>
            </a:p>
            <a:p>
              <a:pPr algn="ctr"/>
              <a:r>
                <a:rPr lang="fr-FR" sz="2400" b="1" dirty="0" smtClean="0">
                  <a:solidFill>
                    <a:schemeClr val="tx1"/>
                  </a:solidFill>
                </a:rPr>
                <a:t>V 10 8 5 2</a:t>
              </a:r>
              <a:endParaRPr lang="fr-FR" sz="2400" b="1" dirty="0">
                <a:solidFill>
                  <a:schemeClr val="tx1"/>
                </a:solidFill>
              </a:endParaRPr>
            </a:p>
          </p:txBody>
        </p:sp>
        <p:sp>
          <p:nvSpPr>
            <p:cNvPr id="23" name="Rectangle à coins arrondis 22"/>
            <p:cNvSpPr/>
            <p:nvPr/>
          </p:nvSpPr>
          <p:spPr>
            <a:xfrm>
              <a:off x="10506037" y="2809368"/>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6" name="Rectangle à coins arrondis 35"/>
          <p:cNvSpPr/>
          <p:nvPr/>
        </p:nvSpPr>
        <p:spPr>
          <a:xfrm>
            <a:off x="10160000" y="3607211"/>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4</a:t>
            </a:r>
          </a:p>
        </p:txBody>
      </p:sp>
      <p:grpSp>
        <p:nvGrpSpPr>
          <p:cNvPr id="2" name="Groupe 1"/>
          <p:cNvGrpSpPr/>
          <p:nvPr/>
        </p:nvGrpSpPr>
        <p:grpSpPr>
          <a:xfrm>
            <a:off x="676030" y="2426991"/>
            <a:ext cx="1583190" cy="1078523"/>
            <a:chOff x="676030" y="2426991"/>
            <a:chExt cx="1583190" cy="1078523"/>
          </a:xfrm>
        </p:grpSpPr>
        <p:sp>
          <p:nvSpPr>
            <p:cNvPr id="56" name="Rectangle à coins arrondis 55"/>
            <p:cNvSpPr/>
            <p:nvPr/>
          </p:nvSpPr>
          <p:spPr>
            <a:xfrm>
              <a:off x="676030" y="2426991"/>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4</a:t>
              </a:r>
            </a:p>
            <a:p>
              <a:pPr algn="ctr"/>
              <a:endParaRPr lang="fr-FR" sz="2400" b="1" dirty="0" smtClean="0">
                <a:solidFill>
                  <a:schemeClr val="tx1"/>
                </a:solidFill>
              </a:endParaRPr>
            </a:p>
            <a:p>
              <a:pPr algn="ctr"/>
              <a:r>
                <a:rPr lang="fr-FR" sz="2400" b="1" dirty="0" smtClean="0">
                  <a:solidFill>
                    <a:schemeClr val="tx1"/>
                  </a:solidFill>
                </a:rPr>
                <a:t>10 5 2</a:t>
              </a:r>
              <a:endParaRPr lang="fr-FR" sz="2400" b="1" dirty="0">
                <a:solidFill>
                  <a:schemeClr val="tx1"/>
                </a:solidFill>
              </a:endParaRPr>
            </a:p>
          </p:txBody>
        </p:sp>
        <p:sp>
          <p:nvSpPr>
            <p:cNvPr id="57" name="Rectangle à coins arrondis 56"/>
            <p:cNvSpPr/>
            <p:nvPr/>
          </p:nvSpPr>
          <p:spPr>
            <a:xfrm>
              <a:off x="1305662" y="2809368"/>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58" name="Rectangle à coins arrondis 57"/>
          <p:cNvSpPr/>
          <p:nvPr/>
        </p:nvSpPr>
        <p:spPr>
          <a:xfrm>
            <a:off x="959625" y="3607211"/>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grpSp>
        <p:nvGrpSpPr>
          <p:cNvPr id="5" name="Groupe 4"/>
          <p:cNvGrpSpPr/>
          <p:nvPr/>
        </p:nvGrpSpPr>
        <p:grpSpPr>
          <a:xfrm>
            <a:off x="6809614" y="2426991"/>
            <a:ext cx="1583190" cy="1078523"/>
            <a:chOff x="6809614" y="2426991"/>
            <a:chExt cx="1583190" cy="1078523"/>
          </a:xfrm>
        </p:grpSpPr>
        <p:sp>
          <p:nvSpPr>
            <p:cNvPr id="60" name="Rectangle à coins arrondis 59"/>
            <p:cNvSpPr/>
            <p:nvPr/>
          </p:nvSpPr>
          <p:spPr>
            <a:xfrm>
              <a:off x="6809614" y="2426991"/>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9 2</a:t>
              </a:r>
            </a:p>
            <a:p>
              <a:pPr algn="ctr"/>
              <a:endParaRPr lang="fr-FR" sz="2400" b="1" dirty="0" smtClean="0">
                <a:solidFill>
                  <a:schemeClr val="tx1"/>
                </a:solidFill>
              </a:endParaRPr>
            </a:p>
            <a:p>
              <a:pPr algn="ctr"/>
              <a:r>
                <a:rPr lang="fr-FR" sz="2400" b="1" dirty="0" smtClean="0">
                  <a:solidFill>
                    <a:schemeClr val="tx1"/>
                  </a:solidFill>
                </a:rPr>
                <a:t>D 10 6 3</a:t>
              </a:r>
              <a:endParaRPr lang="fr-FR" sz="2400" b="1" dirty="0">
                <a:solidFill>
                  <a:schemeClr val="tx1"/>
                </a:solidFill>
              </a:endParaRPr>
            </a:p>
          </p:txBody>
        </p:sp>
        <p:sp>
          <p:nvSpPr>
            <p:cNvPr id="61" name="Rectangle à coins arrondis 60"/>
            <p:cNvSpPr/>
            <p:nvPr/>
          </p:nvSpPr>
          <p:spPr>
            <a:xfrm>
              <a:off x="7439246" y="2809368"/>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62" name="Rectangle à coins arrondis 61"/>
          <p:cNvSpPr/>
          <p:nvPr/>
        </p:nvSpPr>
        <p:spPr>
          <a:xfrm>
            <a:off x="7093209" y="3607211"/>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grpSp>
        <p:nvGrpSpPr>
          <p:cNvPr id="4" name="Groupe 3"/>
          <p:cNvGrpSpPr/>
          <p:nvPr/>
        </p:nvGrpSpPr>
        <p:grpSpPr>
          <a:xfrm>
            <a:off x="3742822" y="2426991"/>
            <a:ext cx="1583190" cy="1078523"/>
            <a:chOff x="3742822" y="2426991"/>
            <a:chExt cx="1583190" cy="1078523"/>
          </a:xfrm>
        </p:grpSpPr>
        <p:sp>
          <p:nvSpPr>
            <p:cNvPr id="64" name="Rectangle à coins arrondis 63"/>
            <p:cNvSpPr/>
            <p:nvPr/>
          </p:nvSpPr>
          <p:spPr>
            <a:xfrm>
              <a:off x="3742822" y="2426991"/>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8 3</a:t>
              </a:r>
            </a:p>
            <a:p>
              <a:pPr algn="ctr"/>
              <a:endParaRPr lang="fr-FR" sz="2400" b="1" dirty="0" smtClean="0">
                <a:solidFill>
                  <a:schemeClr val="tx1"/>
                </a:solidFill>
              </a:endParaRPr>
            </a:p>
            <a:p>
              <a:pPr algn="ctr"/>
              <a:r>
                <a:rPr lang="fr-FR" sz="2400" b="1" dirty="0" smtClean="0">
                  <a:solidFill>
                    <a:schemeClr val="tx1"/>
                  </a:solidFill>
                </a:rPr>
                <a:t>D 5 4</a:t>
              </a:r>
              <a:endParaRPr lang="fr-FR" sz="2400" b="1" dirty="0">
                <a:solidFill>
                  <a:schemeClr val="tx1"/>
                </a:solidFill>
              </a:endParaRPr>
            </a:p>
          </p:txBody>
        </p:sp>
        <p:sp>
          <p:nvSpPr>
            <p:cNvPr id="65" name="Rectangle à coins arrondis 64"/>
            <p:cNvSpPr/>
            <p:nvPr/>
          </p:nvSpPr>
          <p:spPr>
            <a:xfrm>
              <a:off x="4372454" y="2809368"/>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66" name="Rectangle à coins arrondis 65"/>
          <p:cNvSpPr/>
          <p:nvPr/>
        </p:nvSpPr>
        <p:spPr>
          <a:xfrm>
            <a:off x="4026417" y="3607211"/>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grpSp>
        <p:nvGrpSpPr>
          <p:cNvPr id="11" name="Groupe 10"/>
          <p:cNvGrpSpPr/>
          <p:nvPr/>
        </p:nvGrpSpPr>
        <p:grpSpPr>
          <a:xfrm>
            <a:off x="9876405" y="4681730"/>
            <a:ext cx="1583190" cy="1078523"/>
            <a:chOff x="9876405" y="4681730"/>
            <a:chExt cx="1583190" cy="1078523"/>
          </a:xfrm>
        </p:grpSpPr>
        <p:sp>
          <p:nvSpPr>
            <p:cNvPr id="68" name="Rectangle à coins arrondis 67"/>
            <p:cNvSpPr/>
            <p:nvPr/>
          </p:nvSpPr>
          <p:spPr>
            <a:xfrm>
              <a:off x="9876405" y="4681730"/>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9</a:t>
              </a:r>
            </a:p>
            <a:p>
              <a:pPr algn="ctr"/>
              <a:endParaRPr lang="fr-FR" sz="2400" b="1" dirty="0" smtClean="0">
                <a:solidFill>
                  <a:schemeClr val="tx1"/>
                </a:solidFill>
              </a:endParaRPr>
            </a:p>
            <a:p>
              <a:pPr algn="ctr"/>
              <a:r>
                <a:rPr lang="fr-FR" sz="2400" b="1" dirty="0" smtClean="0">
                  <a:solidFill>
                    <a:schemeClr val="tx1"/>
                  </a:solidFill>
                </a:rPr>
                <a:t>5 4 2</a:t>
              </a:r>
              <a:endParaRPr lang="fr-FR" sz="2400" b="1" dirty="0">
                <a:solidFill>
                  <a:schemeClr val="tx1"/>
                </a:solidFill>
              </a:endParaRPr>
            </a:p>
          </p:txBody>
        </p:sp>
        <p:sp>
          <p:nvSpPr>
            <p:cNvPr id="69" name="Rectangle à coins arrondis 68"/>
            <p:cNvSpPr/>
            <p:nvPr/>
          </p:nvSpPr>
          <p:spPr>
            <a:xfrm>
              <a:off x="10506037" y="5064107"/>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70" name="Rectangle à coins arrondis 69"/>
          <p:cNvSpPr/>
          <p:nvPr/>
        </p:nvSpPr>
        <p:spPr>
          <a:xfrm>
            <a:off x="10160000" y="58619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0</a:t>
            </a:r>
            <a:endParaRPr lang="fr-FR" sz="2400" b="1" dirty="0">
              <a:solidFill>
                <a:schemeClr val="tx1"/>
              </a:solidFill>
            </a:endParaRPr>
          </a:p>
        </p:txBody>
      </p:sp>
      <p:grpSp>
        <p:nvGrpSpPr>
          <p:cNvPr id="8" name="Groupe 7"/>
          <p:cNvGrpSpPr/>
          <p:nvPr/>
        </p:nvGrpSpPr>
        <p:grpSpPr>
          <a:xfrm>
            <a:off x="676030" y="4681730"/>
            <a:ext cx="1583190" cy="1078523"/>
            <a:chOff x="676030" y="4681730"/>
            <a:chExt cx="1583190" cy="1078523"/>
          </a:xfrm>
        </p:grpSpPr>
        <p:sp>
          <p:nvSpPr>
            <p:cNvPr id="72" name="Rectangle à coins arrondis 71"/>
            <p:cNvSpPr/>
            <p:nvPr/>
          </p:nvSpPr>
          <p:spPr>
            <a:xfrm>
              <a:off x="676030" y="4681730"/>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3</a:t>
              </a:r>
            </a:p>
            <a:p>
              <a:pPr algn="ctr"/>
              <a:endParaRPr lang="fr-FR" sz="2400" b="1" dirty="0" smtClean="0">
                <a:solidFill>
                  <a:schemeClr val="tx1"/>
                </a:solidFill>
              </a:endParaRPr>
            </a:p>
            <a:p>
              <a:pPr algn="ctr"/>
              <a:r>
                <a:rPr lang="fr-FR" sz="2400" b="1" dirty="0" smtClean="0">
                  <a:solidFill>
                    <a:schemeClr val="tx1"/>
                  </a:solidFill>
                </a:rPr>
                <a:t>V 9 7 6 5</a:t>
              </a:r>
              <a:endParaRPr lang="fr-FR" sz="2400" b="1" dirty="0">
                <a:solidFill>
                  <a:schemeClr val="tx1"/>
                </a:solidFill>
              </a:endParaRPr>
            </a:p>
          </p:txBody>
        </p:sp>
        <p:sp>
          <p:nvSpPr>
            <p:cNvPr id="73" name="Rectangle à coins arrondis 72"/>
            <p:cNvSpPr/>
            <p:nvPr/>
          </p:nvSpPr>
          <p:spPr>
            <a:xfrm>
              <a:off x="1305662" y="5064107"/>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74" name="Rectangle à coins arrondis 73"/>
          <p:cNvSpPr/>
          <p:nvPr/>
        </p:nvSpPr>
        <p:spPr>
          <a:xfrm>
            <a:off x="959625" y="58619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grpSp>
        <p:nvGrpSpPr>
          <p:cNvPr id="10" name="Groupe 9"/>
          <p:cNvGrpSpPr/>
          <p:nvPr/>
        </p:nvGrpSpPr>
        <p:grpSpPr>
          <a:xfrm>
            <a:off x="6809614" y="4681730"/>
            <a:ext cx="1583190" cy="1078523"/>
            <a:chOff x="6809614" y="4681730"/>
            <a:chExt cx="1583190" cy="1078523"/>
          </a:xfrm>
        </p:grpSpPr>
        <p:sp>
          <p:nvSpPr>
            <p:cNvPr id="76" name="Rectangle à coins arrondis 75"/>
            <p:cNvSpPr/>
            <p:nvPr/>
          </p:nvSpPr>
          <p:spPr>
            <a:xfrm>
              <a:off x="6809614" y="4681730"/>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4</a:t>
              </a:r>
            </a:p>
            <a:p>
              <a:pPr algn="ctr"/>
              <a:endParaRPr lang="fr-FR" sz="2400" b="1" dirty="0" smtClean="0">
                <a:solidFill>
                  <a:schemeClr val="tx1"/>
                </a:solidFill>
              </a:endParaRPr>
            </a:p>
            <a:p>
              <a:pPr algn="ctr"/>
              <a:r>
                <a:rPr lang="fr-FR" sz="2400" b="1" dirty="0" smtClean="0">
                  <a:solidFill>
                    <a:schemeClr val="tx1"/>
                  </a:solidFill>
                </a:rPr>
                <a:t>9 8 7 2</a:t>
              </a:r>
              <a:endParaRPr lang="fr-FR" sz="2400" b="1" dirty="0">
                <a:solidFill>
                  <a:schemeClr val="tx1"/>
                </a:solidFill>
              </a:endParaRPr>
            </a:p>
          </p:txBody>
        </p:sp>
        <p:sp>
          <p:nvSpPr>
            <p:cNvPr id="77" name="Rectangle à coins arrondis 76"/>
            <p:cNvSpPr/>
            <p:nvPr/>
          </p:nvSpPr>
          <p:spPr>
            <a:xfrm>
              <a:off x="7439246" y="5064107"/>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78" name="Rectangle à coins arrondis 77"/>
          <p:cNvSpPr/>
          <p:nvPr/>
        </p:nvSpPr>
        <p:spPr>
          <a:xfrm>
            <a:off x="7093209" y="58619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a:t>
            </a:r>
            <a:endParaRPr lang="fr-FR" sz="2400" b="1" dirty="0">
              <a:solidFill>
                <a:schemeClr val="tx1"/>
              </a:solidFill>
            </a:endParaRPr>
          </a:p>
        </p:txBody>
      </p:sp>
      <p:grpSp>
        <p:nvGrpSpPr>
          <p:cNvPr id="9" name="Groupe 8"/>
          <p:cNvGrpSpPr/>
          <p:nvPr/>
        </p:nvGrpSpPr>
        <p:grpSpPr>
          <a:xfrm>
            <a:off x="3742822" y="4681730"/>
            <a:ext cx="1583190" cy="1078523"/>
            <a:chOff x="3742822" y="4681730"/>
            <a:chExt cx="1583190" cy="1078523"/>
          </a:xfrm>
        </p:grpSpPr>
        <p:sp>
          <p:nvSpPr>
            <p:cNvPr id="80" name="Rectangle à coins arrondis 79"/>
            <p:cNvSpPr/>
            <p:nvPr/>
          </p:nvSpPr>
          <p:spPr>
            <a:xfrm>
              <a:off x="3742822" y="4681730"/>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4</a:t>
              </a:r>
            </a:p>
            <a:p>
              <a:pPr algn="ctr"/>
              <a:endParaRPr lang="fr-FR" sz="2400" b="1" dirty="0" smtClean="0">
                <a:solidFill>
                  <a:schemeClr val="tx1"/>
                </a:solidFill>
              </a:endParaRPr>
            </a:p>
            <a:p>
              <a:pPr algn="ctr"/>
              <a:r>
                <a:rPr lang="fr-FR" sz="2400" b="1" dirty="0" smtClean="0">
                  <a:solidFill>
                    <a:schemeClr val="tx1"/>
                  </a:solidFill>
                </a:rPr>
                <a:t>D 2</a:t>
              </a:r>
              <a:endParaRPr lang="fr-FR" sz="2400" b="1" dirty="0">
                <a:solidFill>
                  <a:schemeClr val="tx1"/>
                </a:solidFill>
              </a:endParaRPr>
            </a:p>
          </p:txBody>
        </p:sp>
        <p:sp>
          <p:nvSpPr>
            <p:cNvPr id="81" name="Rectangle à coins arrondis 80"/>
            <p:cNvSpPr/>
            <p:nvPr/>
          </p:nvSpPr>
          <p:spPr>
            <a:xfrm>
              <a:off x="4372454" y="5064107"/>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82" name="Rectangle à coins arrondis 81"/>
          <p:cNvSpPr/>
          <p:nvPr/>
        </p:nvSpPr>
        <p:spPr>
          <a:xfrm>
            <a:off x="4026417" y="58619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Tree>
    <p:extLst>
      <p:ext uri="{BB962C8B-B14F-4D97-AF65-F5344CB8AC3E}">
        <p14:creationId xmlns:p14="http://schemas.microsoft.com/office/powerpoint/2010/main" val="178937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barn(inVertical)">
                                      <p:cBhvr>
                                        <p:cTn id="24" dur="500"/>
                                        <p:tgtEl>
                                          <p:spTgt spid="5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barn(inVertical)">
                                      <p:cBhvr>
                                        <p:cTn id="36" dur="500"/>
                                        <p:tgtEl>
                                          <p:spTgt spid="6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barn(inVertical)">
                                      <p:cBhvr>
                                        <p:cTn id="48" dur="500"/>
                                        <p:tgtEl>
                                          <p:spTgt spid="62"/>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barn(inVertical)">
                                      <p:cBhvr>
                                        <p:cTn id="60" dur="500"/>
                                        <p:tgtEl>
                                          <p:spTgt spid="36"/>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barn(inVertical)">
                                      <p:cBhvr>
                                        <p:cTn id="72" dur="500"/>
                                        <p:tgtEl>
                                          <p:spTgt spid="74"/>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Effect transition="in" filter="fade">
                                      <p:cBhvr>
                                        <p:cTn id="79" dur="500"/>
                                        <p:tgtEl>
                                          <p:spTgt spid="9"/>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grpId="0" nodeType="clickEffect">
                                  <p:stCondLst>
                                    <p:cond delay="0"/>
                                  </p:stCondLst>
                                  <p:childTnLst>
                                    <p:set>
                                      <p:cBhvr>
                                        <p:cTn id="83" dur="1" fill="hold">
                                          <p:stCondLst>
                                            <p:cond delay="0"/>
                                          </p:stCondLst>
                                        </p:cTn>
                                        <p:tgtEl>
                                          <p:spTgt spid="82"/>
                                        </p:tgtEl>
                                        <p:attrNameLst>
                                          <p:attrName>style.visibility</p:attrName>
                                        </p:attrNameLst>
                                      </p:cBhvr>
                                      <p:to>
                                        <p:strVal val="visible"/>
                                      </p:to>
                                    </p:set>
                                    <p:animEffect transition="in" filter="barn(inVertical)">
                                      <p:cBhvr>
                                        <p:cTn id="84" dur="500"/>
                                        <p:tgtEl>
                                          <p:spTgt spid="82"/>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nodeType="clickEffect">
                                  <p:stCondLst>
                                    <p:cond delay="0"/>
                                  </p:stCondLst>
                                  <p:childTnLst>
                                    <p:set>
                                      <p:cBhvr>
                                        <p:cTn id="88" dur="1" fill="hold">
                                          <p:stCondLst>
                                            <p:cond delay="0"/>
                                          </p:stCondLst>
                                        </p:cTn>
                                        <p:tgtEl>
                                          <p:spTgt spid="10"/>
                                        </p:tgtEl>
                                        <p:attrNameLst>
                                          <p:attrName>style.visibility</p:attrName>
                                        </p:attrNameLst>
                                      </p:cBhvr>
                                      <p:to>
                                        <p:strVal val="visible"/>
                                      </p:to>
                                    </p:set>
                                    <p:anim calcmode="lin" valueType="num">
                                      <p:cBhvr>
                                        <p:cTn id="89" dur="500" fill="hold"/>
                                        <p:tgtEl>
                                          <p:spTgt spid="10"/>
                                        </p:tgtEl>
                                        <p:attrNameLst>
                                          <p:attrName>ppt_w</p:attrName>
                                        </p:attrNameLst>
                                      </p:cBhvr>
                                      <p:tavLst>
                                        <p:tav tm="0">
                                          <p:val>
                                            <p:fltVal val="0"/>
                                          </p:val>
                                        </p:tav>
                                        <p:tav tm="100000">
                                          <p:val>
                                            <p:strVal val="#ppt_w"/>
                                          </p:val>
                                        </p:tav>
                                      </p:tavLst>
                                    </p:anim>
                                    <p:anim calcmode="lin" valueType="num">
                                      <p:cBhvr>
                                        <p:cTn id="90" dur="500" fill="hold"/>
                                        <p:tgtEl>
                                          <p:spTgt spid="10"/>
                                        </p:tgtEl>
                                        <p:attrNameLst>
                                          <p:attrName>ppt_h</p:attrName>
                                        </p:attrNameLst>
                                      </p:cBhvr>
                                      <p:tavLst>
                                        <p:tav tm="0">
                                          <p:val>
                                            <p:fltVal val="0"/>
                                          </p:val>
                                        </p:tav>
                                        <p:tav tm="100000">
                                          <p:val>
                                            <p:strVal val="#ppt_h"/>
                                          </p:val>
                                        </p:tav>
                                      </p:tavLst>
                                    </p:anim>
                                    <p:animEffect transition="in" filter="fade">
                                      <p:cBhvr>
                                        <p:cTn id="91" dur="500"/>
                                        <p:tgtEl>
                                          <p:spTgt spid="10"/>
                                        </p:tgtEl>
                                      </p:cBhvr>
                                    </p:animEffect>
                                  </p:childTnLst>
                                </p:cTn>
                              </p:par>
                            </p:childTnLst>
                          </p:cTn>
                        </p:par>
                      </p:childTnLst>
                    </p:cTn>
                  </p:par>
                  <p:par>
                    <p:cTn id="92" fill="hold">
                      <p:stCondLst>
                        <p:cond delay="indefinite"/>
                      </p:stCondLst>
                      <p:childTnLst>
                        <p:par>
                          <p:cTn id="93" fill="hold">
                            <p:stCondLst>
                              <p:cond delay="0"/>
                            </p:stCondLst>
                            <p:childTnLst>
                              <p:par>
                                <p:cTn id="94" presetID="16" presetClass="entr" presetSubtype="21" fill="hold" grpId="0" nodeType="clickEffect">
                                  <p:stCondLst>
                                    <p:cond delay="0"/>
                                  </p:stCondLst>
                                  <p:childTnLst>
                                    <p:set>
                                      <p:cBhvr>
                                        <p:cTn id="95" dur="1" fill="hold">
                                          <p:stCondLst>
                                            <p:cond delay="0"/>
                                          </p:stCondLst>
                                        </p:cTn>
                                        <p:tgtEl>
                                          <p:spTgt spid="78"/>
                                        </p:tgtEl>
                                        <p:attrNameLst>
                                          <p:attrName>style.visibility</p:attrName>
                                        </p:attrNameLst>
                                      </p:cBhvr>
                                      <p:to>
                                        <p:strVal val="visible"/>
                                      </p:to>
                                    </p:set>
                                    <p:animEffect transition="in" filter="barn(inVertical)">
                                      <p:cBhvr>
                                        <p:cTn id="96" dur="500"/>
                                        <p:tgtEl>
                                          <p:spTgt spid="78"/>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nodeType="click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p:cTn id="101" dur="500" fill="hold"/>
                                        <p:tgtEl>
                                          <p:spTgt spid="11"/>
                                        </p:tgtEl>
                                        <p:attrNameLst>
                                          <p:attrName>ppt_w</p:attrName>
                                        </p:attrNameLst>
                                      </p:cBhvr>
                                      <p:tavLst>
                                        <p:tav tm="0">
                                          <p:val>
                                            <p:fltVal val="0"/>
                                          </p:val>
                                        </p:tav>
                                        <p:tav tm="100000">
                                          <p:val>
                                            <p:strVal val="#ppt_w"/>
                                          </p:val>
                                        </p:tav>
                                      </p:tavLst>
                                    </p:anim>
                                    <p:anim calcmode="lin" valueType="num">
                                      <p:cBhvr>
                                        <p:cTn id="102" dur="500" fill="hold"/>
                                        <p:tgtEl>
                                          <p:spTgt spid="11"/>
                                        </p:tgtEl>
                                        <p:attrNameLst>
                                          <p:attrName>ppt_h</p:attrName>
                                        </p:attrNameLst>
                                      </p:cBhvr>
                                      <p:tavLst>
                                        <p:tav tm="0">
                                          <p:val>
                                            <p:fltVal val="0"/>
                                          </p:val>
                                        </p:tav>
                                        <p:tav tm="100000">
                                          <p:val>
                                            <p:strVal val="#ppt_h"/>
                                          </p:val>
                                        </p:tav>
                                      </p:tavLst>
                                    </p:anim>
                                    <p:animEffect transition="in" filter="fade">
                                      <p:cBhvr>
                                        <p:cTn id="103" dur="500"/>
                                        <p:tgtEl>
                                          <p:spTgt spid="11"/>
                                        </p:tgtEl>
                                      </p:cBhvr>
                                    </p:animEffect>
                                  </p:childTnLst>
                                </p:cTn>
                              </p:par>
                            </p:childTnLst>
                          </p:cTn>
                        </p:par>
                      </p:childTnLst>
                    </p:cTn>
                  </p:par>
                  <p:par>
                    <p:cTn id="104" fill="hold">
                      <p:stCondLst>
                        <p:cond delay="indefinite"/>
                      </p:stCondLst>
                      <p:childTnLst>
                        <p:par>
                          <p:cTn id="105" fill="hold">
                            <p:stCondLst>
                              <p:cond delay="0"/>
                            </p:stCondLst>
                            <p:childTnLst>
                              <p:par>
                                <p:cTn id="106" presetID="16" presetClass="entr" presetSubtype="21" fill="hold" grpId="0" nodeType="clickEffect">
                                  <p:stCondLst>
                                    <p:cond delay="0"/>
                                  </p:stCondLst>
                                  <p:childTnLst>
                                    <p:set>
                                      <p:cBhvr>
                                        <p:cTn id="107" dur="1" fill="hold">
                                          <p:stCondLst>
                                            <p:cond delay="0"/>
                                          </p:stCondLst>
                                        </p:cTn>
                                        <p:tgtEl>
                                          <p:spTgt spid="70"/>
                                        </p:tgtEl>
                                        <p:attrNameLst>
                                          <p:attrName>style.visibility</p:attrName>
                                        </p:attrNameLst>
                                      </p:cBhvr>
                                      <p:to>
                                        <p:strVal val="visible"/>
                                      </p:to>
                                    </p:set>
                                    <p:animEffect transition="in" filter="barn(inVertical)">
                                      <p:cBhvr>
                                        <p:cTn id="10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8" grpId="0" animBg="1"/>
      <p:bldP spid="62" grpId="0" animBg="1"/>
      <p:bldP spid="66" grpId="0" animBg="1"/>
      <p:bldP spid="70" grpId="0" animBg="1"/>
      <p:bldP spid="74" grpId="0" animBg="1"/>
      <p:bldP spid="78" grpId="0" animBg="1"/>
      <p:bldP spid="8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smtClean="0"/>
              <a:t>Description de la manœuvre d’affranchissement</a:t>
            </a:r>
            <a:endParaRPr lang="fr-FR" dirty="0"/>
          </a:p>
          <a:p>
            <a:r>
              <a:rPr lang="fr-FR" b="1" dirty="0" smtClean="0"/>
              <a:t>Notion de sacrifice</a:t>
            </a:r>
          </a:p>
          <a:p>
            <a:endParaRPr lang="fr-FR" b="1" dirty="0">
              <a:solidFill>
                <a:srgbClr val="00B050"/>
              </a:solidFill>
            </a:endParaRPr>
          </a:p>
          <a:p>
            <a:endParaRPr lang="fr-FR" b="1" dirty="0" smtClean="0">
              <a:solidFill>
                <a:srgbClr val="00B050"/>
              </a:solidFill>
            </a:endParaRPr>
          </a:p>
          <a:p>
            <a:endParaRPr lang="fr-FR" b="1" dirty="0">
              <a:solidFill>
                <a:srgbClr val="00B050"/>
              </a:solidFill>
            </a:endParaRPr>
          </a:p>
          <a:p>
            <a:pPr algn="l"/>
            <a:r>
              <a:rPr lang="fr-FR" dirty="0" smtClean="0"/>
              <a:t>	Si </a:t>
            </a:r>
            <a:r>
              <a:rPr lang="fr-FR" dirty="0"/>
              <a:t>vous jouez quatre fois de la couleur en jouant une petite carte d’une main et une des cartes équivalentes de l’autre, combien réaliserez-vous de levées ? </a:t>
            </a:r>
          </a:p>
          <a:p>
            <a:pPr algn="l"/>
            <a:r>
              <a:rPr lang="fr-FR" dirty="0" smtClean="0">
                <a:solidFill>
                  <a:srgbClr val="00B050"/>
                </a:solidFill>
              </a:rPr>
              <a:t>	</a:t>
            </a:r>
            <a:r>
              <a:rPr lang="fr-FR" dirty="0"/>
              <a:t>Pourquoi </a:t>
            </a:r>
            <a:r>
              <a:rPr lang="fr-FR" dirty="0" smtClean="0"/>
              <a:t>?</a:t>
            </a:r>
          </a:p>
          <a:p>
            <a:pPr algn="l"/>
            <a:r>
              <a:rPr lang="fr-FR" dirty="0" smtClean="0"/>
              <a:t>	En </a:t>
            </a:r>
            <a:r>
              <a:rPr lang="fr-FR" dirty="0"/>
              <a:t>sacrifiant un honneur qui sera pris par l’As, on affranchit trois des cartes équivalentes et on réalise trois levées</a:t>
            </a:r>
            <a:r>
              <a:rPr lang="fr-FR" dirty="0" smtClean="0"/>
              <a:t>.</a:t>
            </a:r>
          </a:p>
          <a:p>
            <a:pPr algn="l"/>
            <a:endParaRPr lang="fr-FR" dirty="0"/>
          </a:p>
          <a:p>
            <a:pPr algn="l"/>
            <a:endParaRPr lang="fr-FR" dirty="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8" name="Groupe 7"/>
          <p:cNvGrpSpPr/>
          <p:nvPr/>
        </p:nvGrpSpPr>
        <p:grpSpPr>
          <a:xfrm>
            <a:off x="402597" y="1934625"/>
            <a:ext cx="1326598" cy="1078523"/>
            <a:chOff x="463714" y="2731113"/>
            <a:chExt cx="1326598" cy="1078523"/>
          </a:xfrm>
        </p:grpSpPr>
        <p:sp>
          <p:nvSpPr>
            <p:cNvPr id="9" name="Rectangle à coins arrondis 8"/>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10 7 2</a:t>
              </a:r>
            </a:p>
            <a:p>
              <a:pPr algn="ctr"/>
              <a:endParaRPr lang="fr-FR" sz="2400" b="1" dirty="0" smtClean="0">
                <a:solidFill>
                  <a:schemeClr val="tx1"/>
                </a:solidFill>
              </a:endParaRPr>
            </a:p>
            <a:p>
              <a:pPr algn="ctr"/>
              <a:r>
                <a:rPr lang="fr-FR" sz="2400" b="1" dirty="0" smtClean="0">
                  <a:solidFill>
                    <a:schemeClr val="tx1"/>
                  </a:solidFill>
                </a:rPr>
                <a:t>D V 5</a:t>
              </a:r>
              <a:endParaRPr lang="fr-FR" sz="2400" b="1" dirty="0">
                <a:solidFill>
                  <a:schemeClr val="tx1"/>
                </a:solidFill>
              </a:endParaRPr>
            </a:p>
          </p:txBody>
        </p:sp>
        <p:sp>
          <p:nvSpPr>
            <p:cNvPr id="10" name="Rectangle à coins arrondis 9"/>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 name="ZoneTexte 3"/>
          <p:cNvSpPr txBox="1"/>
          <p:nvPr/>
        </p:nvSpPr>
        <p:spPr>
          <a:xfrm>
            <a:off x="1901133" y="2183677"/>
            <a:ext cx="9407729" cy="461665"/>
          </a:xfrm>
          <a:prstGeom prst="rect">
            <a:avLst/>
          </a:prstGeom>
          <a:noFill/>
        </p:spPr>
        <p:txBody>
          <a:bodyPr wrap="square" rtlCol="0">
            <a:spAutoFit/>
          </a:bodyPr>
          <a:lstStyle/>
          <a:p>
            <a:r>
              <a:rPr lang="fr-FR" sz="2400" dirty="0" smtClean="0"/>
              <a:t>Combien le déclarant possède-t-il de cartes non maîtresses équivalentes ?</a:t>
            </a:r>
            <a:endParaRPr lang="fr-FR" sz="2400" dirty="0"/>
          </a:p>
        </p:txBody>
      </p:sp>
      <p:sp>
        <p:nvSpPr>
          <p:cNvPr id="11" name="Rectangle à coins arrondis 10"/>
          <p:cNvSpPr/>
          <p:nvPr/>
        </p:nvSpPr>
        <p:spPr>
          <a:xfrm>
            <a:off x="11308862" y="2258201"/>
            <a:ext cx="554047" cy="3126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12" name="Rectangle à coins arrondis 11"/>
          <p:cNvSpPr/>
          <p:nvPr/>
        </p:nvSpPr>
        <p:spPr>
          <a:xfrm>
            <a:off x="9233877" y="3496939"/>
            <a:ext cx="554047" cy="31261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13" name="Rectangle à coins arrondis 12"/>
          <p:cNvSpPr/>
          <p:nvPr/>
        </p:nvSpPr>
        <p:spPr>
          <a:xfrm>
            <a:off x="402597" y="5345723"/>
            <a:ext cx="11460312" cy="890954"/>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L’affranchissement d’un ou plusieurs honneurs passe par le sacrifice d’une ou plusieurs cartes équivalentes</a:t>
            </a:r>
          </a:p>
        </p:txBody>
      </p:sp>
    </p:spTree>
    <p:extLst>
      <p:ext uri="{BB962C8B-B14F-4D97-AF65-F5344CB8AC3E}">
        <p14:creationId xmlns:p14="http://schemas.microsoft.com/office/powerpoint/2010/main" val="43796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arn(inVertic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inVertical)">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Principe d’affranchissement des </a:t>
            </a:r>
            <a:r>
              <a:rPr lang="fr-FR" b="1" dirty="0" smtClean="0"/>
              <a:t>honneurs</a:t>
            </a:r>
            <a:endParaRPr lang="fr-FR" dirty="0" smtClean="0"/>
          </a:p>
          <a:p>
            <a:r>
              <a:rPr lang="fr-FR" b="1" dirty="0" smtClean="0"/>
              <a:t>Exercice 2</a:t>
            </a:r>
          </a:p>
          <a:p>
            <a:pPr algn="l"/>
            <a:r>
              <a:rPr lang="fr-FR" b="1" dirty="0" smtClean="0"/>
              <a:t>	</a:t>
            </a:r>
            <a:r>
              <a:rPr lang="fr-FR" dirty="0" smtClean="0"/>
              <a:t>Indiquez dans chaque cas le nombre de levées produites par l’affranchissement d’honneurs et le nombre de cartes maîtresses </a:t>
            </a:r>
            <a:r>
              <a:rPr lang="fr-FR" dirty="0" smtClean="0"/>
              <a:t>sacrifiés</a:t>
            </a:r>
            <a:endParaRPr lang="fr-FR" b="1" dirty="0" smtClean="0"/>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sp>
        <p:nvSpPr>
          <p:cNvPr id="12" name="ZoneTexte 11"/>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6" name="Groupe 5"/>
          <p:cNvGrpSpPr/>
          <p:nvPr/>
        </p:nvGrpSpPr>
        <p:grpSpPr>
          <a:xfrm>
            <a:off x="10287534" y="2946668"/>
            <a:ext cx="1583190" cy="1078523"/>
            <a:chOff x="10287534" y="2946668"/>
            <a:chExt cx="1583190" cy="1078523"/>
          </a:xfrm>
        </p:grpSpPr>
        <p:sp>
          <p:nvSpPr>
            <p:cNvPr id="22" name="Rectangle à coins arrondis 21"/>
            <p:cNvSpPr/>
            <p:nvPr/>
          </p:nvSpPr>
          <p:spPr>
            <a:xfrm>
              <a:off x="10287534"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5</a:t>
              </a:r>
            </a:p>
            <a:p>
              <a:pPr algn="ctr"/>
              <a:endParaRPr lang="fr-FR" sz="2400" b="1" dirty="0" smtClean="0">
                <a:solidFill>
                  <a:schemeClr val="tx1"/>
                </a:solidFill>
              </a:endParaRPr>
            </a:p>
            <a:p>
              <a:pPr algn="ctr"/>
              <a:r>
                <a:rPr lang="fr-FR" sz="2400" b="1" dirty="0" smtClean="0">
                  <a:solidFill>
                    <a:schemeClr val="tx1"/>
                  </a:solidFill>
                </a:rPr>
                <a:t>D 10</a:t>
              </a:r>
              <a:endParaRPr lang="fr-FR" sz="2400" b="1" dirty="0">
                <a:solidFill>
                  <a:schemeClr val="tx1"/>
                </a:solidFill>
              </a:endParaRPr>
            </a:p>
          </p:txBody>
        </p:sp>
        <p:sp>
          <p:nvSpPr>
            <p:cNvPr id="23" name="Rectangle à coins arrondis 22"/>
            <p:cNvSpPr/>
            <p:nvPr/>
          </p:nvSpPr>
          <p:spPr>
            <a:xfrm>
              <a:off x="10917166"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6" name="Rectangle à coins arrondis 35"/>
          <p:cNvSpPr/>
          <p:nvPr/>
        </p:nvSpPr>
        <p:spPr>
          <a:xfrm>
            <a:off x="10578945" y="436680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grpSp>
        <p:nvGrpSpPr>
          <p:cNvPr id="2" name="Groupe 1"/>
          <p:cNvGrpSpPr/>
          <p:nvPr/>
        </p:nvGrpSpPr>
        <p:grpSpPr>
          <a:xfrm>
            <a:off x="4985946" y="2915504"/>
            <a:ext cx="1583190" cy="1078523"/>
            <a:chOff x="1087159" y="2946668"/>
            <a:chExt cx="1583190" cy="1078523"/>
          </a:xfrm>
        </p:grpSpPr>
        <p:sp>
          <p:nvSpPr>
            <p:cNvPr id="56" name="Rectangle à coins arrondis 55"/>
            <p:cNvSpPr/>
            <p:nvPr/>
          </p:nvSpPr>
          <p:spPr>
            <a:xfrm>
              <a:off x="1087159"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2</a:t>
              </a:r>
            </a:p>
            <a:p>
              <a:pPr algn="ctr"/>
              <a:endParaRPr lang="fr-FR" sz="2400" b="1" dirty="0" smtClean="0">
                <a:solidFill>
                  <a:schemeClr val="tx1"/>
                </a:solidFill>
              </a:endParaRPr>
            </a:p>
            <a:p>
              <a:pPr algn="ctr"/>
              <a:r>
                <a:rPr lang="fr-FR" sz="2400" b="1" dirty="0" smtClean="0">
                  <a:solidFill>
                    <a:schemeClr val="tx1"/>
                  </a:solidFill>
                </a:rPr>
                <a:t>V 5 2</a:t>
              </a:r>
              <a:endParaRPr lang="fr-FR" sz="2400" b="1" dirty="0">
                <a:solidFill>
                  <a:schemeClr val="tx1"/>
                </a:solidFill>
              </a:endParaRPr>
            </a:p>
          </p:txBody>
        </p:sp>
        <p:sp>
          <p:nvSpPr>
            <p:cNvPr id="57" name="Rectangle à coins arrondis 56"/>
            <p:cNvSpPr/>
            <p:nvPr/>
          </p:nvSpPr>
          <p:spPr>
            <a:xfrm>
              <a:off x="1716791"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58" name="Rectangle à coins arrondis 57"/>
          <p:cNvSpPr/>
          <p:nvPr/>
        </p:nvSpPr>
        <p:spPr>
          <a:xfrm>
            <a:off x="5277357" y="43593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1</a:t>
            </a:r>
          </a:p>
        </p:txBody>
      </p:sp>
      <p:grpSp>
        <p:nvGrpSpPr>
          <p:cNvPr id="5" name="Groupe 4"/>
          <p:cNvGrpSpPr/>
          <p:nvPr/>
        </p:nvGrpSpPr>
        <p:grpSpPr>
          <a:xfrm>
            <a:off x="8520338" y="2946668"/>
            <a:ext cx="1583190" cy="1078523"/>
            <a:chOff x="7220743" y="2946668"/>
            <a:chExt cx="1583190" cy="1078523"/>
          </a:xfrm>
        </p:grpSpPr>
        <p:sp>
          <p:nvSpPr>
            <p:cNvPr id="60" name="Rectangle à coins arrondis 59"/>
            <p:cNvSpPr/>
            <p:nvPr/>
          </p:nvSpPr>
          <p:spPr>
            <a:xfrm>
              <a:off x="7220743"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8 5</a:t>
              </a:r>
            </a:p>
            <a:p>
              <a:pPr algn="ctr"/>
              <a:endParaRPr lang="fr-FR" sz="2400" b="1" dirty="0" smtClean="0">
                <a:solidFill>
                  <a:schemeClr val="tx1"/>
                </a:solidFill>
              </a:endParaRPr>
            </a:p>
            <a:p>
              <a:pPr algn="ctr"/>
              <a:r>
                <a:rPr lang="fr-FR" sz="2400" b="1" dirty="0" smtClean="0">
                  <a:solidFill>
                    <a:schemeClr val="tx1"/>
                  </a:solidFill>
                </a:rPr>
                <a:t>9 7 4</a:t>
              </a:r>
              <a:endParaRPr lang="fr-FR" sz="2400" b="1" dirty="0">
                <a:solidFill>
                  <a:schemeClr val="tx1"/>
                </a:solidFill>
              </a:endParaRPr>
            </a:p>
          </p:txBody>
        </p:sp>
        <p:sp>
          <p:nvSpPr>
            <p:cNvPr id="61" name="Rectangle à coins arrondis 60"/>
            <p:cNvSpPr/>
            <p:nvPr/>
          </p:nvSpPr>
          <p:spPr>
            <a:xfrm>
              <a:off x="7850375"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62" name="Rectangle à coins arrondis 61"/>
          <p:cNvSpPr/>
          <p:nvPr/>
        </p:nvSpPr>
        <p:spPr>
          <a:xfrm>
            <a:off x="8811749" y="436680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grpSp>
        <p:nvGrpSpPr>
          <p:cNvPr id="4" name="Groupe 3"/>
          <p:cNvGrpSpPr/>
          <p:nvPr/>
        </p:nvGrpSpPr>
        <p:grpSpPr>
          <a:xfrm>
            <a:off x="6753142" y="2946668"/>
            <a:ext cx="1583190" cy="1078523"/>
            <a:chOff x="4153951" y="2946668"/>
            <a:chExt cx="1583190" cy="1078523"/>
          </a:xfrm>
        </p:grpSpPr>
        <p:sp>
          <p:nvSpPr>
            <p:cNvPr id="64" name="Rectangle à coins arrondis 63"/>
            <p:cNvSpPr/>
            <p:nvPr/>
          </p:nvSpPr>
          <p:spPr>
            <a:xfrm>
              <a:off x="4153951"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3</a:t>
              </a:r>
            </a:p>
            <a:p>
              <a:pPr algn="ctr"/>
              <a:endParaRPr lang="fr-FR" sz="2400" b="1" dirty="0" smtClean="0">
                <a:solidFill>
                  <a:schemeClr val="tx1"/>
                </a:solidFill>
              </a:endParaRPr>
            </a:p>
            <a:p>
              <a:pPr algn="ctr"/>
              <a:r>
                <a:rPr lang="fr-FR" sz="2400" b="1" dirty="0" smtClean="0">
                  <a:solidFill>
                    <a:schemeClr val="tx1"/>
                  </a:solidFill>
                </a:rPr>
                <a:t>D 10 9 4 2</a:t>
              </a:r>
              <a:endParaRPr lang="fr-FR" sz="2400" b="1" dirty="0">
                <a:solidFill>
                  <a:schemeClr val="tx1"/>
                </a:solidFill>
              </a:endParaRPr>
            </a:p>
          </p:txBody>
        </p:sp>
        <p:sp>
          <p:nvSpPr>
            <p:cNvPr id="65" name="Rectangle à coins arrondis 64"/>
            <p:cNvSpPr/>
            <p:nvPr/>
          </p:nvSpPr>
          <p:spPr>
            <a:xfrm>
              <a:off x="4783583"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66" name="Rectangle à coins arrondis 65"/>
          <p:cNvSpPr/>
          <p:nvPr/>
        </p:nvSpPr>
        <p:spPr>
          <a:xfrm>
            <a:off x="7044553" y="4359350"/>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33" name="Rectangle à coins arrondis 32"/>
          <p:cNvSpPr/>
          <p:nvPr/>
        </p:nvSpPr>
        <p:spPr>
          <a:xfrm>
            <a:off x="359508" y="4359350"/>
            <a:ext cx="4484095"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nombre de levées produites</a:t>
            </a:r>
            <a:endParaRPr lang="fr-FR" sz="2400" b="1" dirty="0">
              <a:solidFill>
                <a:schemeClr val="tx1"/>
              </a:solidFill>
            </a:endParaRPr>
          </a:p>
        </p:txBody>
      </p:sp>
      <p:sp>
        <p:nvSpPr>
          <p:cNvPr id="34" name="Rectangle à coins arrondis 33"/>
          <p:cNvSpPr/>
          <p:nvPr/>
        </p:nvSpPr>
        <p:spPr>
          <a:xfrm>
            <a:off x="10578945" y="507809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35" name="Rectangle à coins arrondis 34"/>
          <p:cNvSpPr/>
          <p:nvPr/>
        </p:nvSpPr>
        <p:spPr>
          <a:xfrm>
            <a:off x="5277357" y="507064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37" name="Rectangle à coins arrondis 36"/>
          <p:cNvSpPr/>
          <p:nvPr/>
        </p:nvSpPr>
        <p:spPr>
          <a:xfrm>
            <a:off x="8811749" y="507809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38" name="Rectangle à coins arrondis 37"/>
          <p:cNvSpPr/>
          <p:nvPr/>
        </p:nvSpPr>
        <p:spPr>
          <a:xfrm>
            <a:off x="7044553" y="507064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39" name="Rectangle à coins arrondis 38"/>
          <p:cNvSpPr/>
          <p:nvPr/>
        </p:nvSpPr>
        <p:spPr>
          <a:xfrm>
            <a:off x="359508" y="5070648"/>
            <a:ext cx="4484095"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a:t>
            </a:r>
            <a:r>
              <a:rPr lang="fr-FR" sz="2400" b="1" dirty="0" smtClean="0">
                <a:solidFill>
                  <a:schemeClr val="tx1"/>
                </a:solidFill>
              </a:rPr>
              <a:t>b de cartes maîtresses sacrifiées</a:t>
            </a:r>
            <a:endParaRPr lang="fr-FR" sz="2400" b="1" dirty="0">
              <a:solidFill>
                <a:schemeClr val="tx1"/>
              </a:solidFill>
            </a:endParaRPr>
          </a:p>
        </p:txBody>
      </p:sp>
    </p:spTree>
    <p:extLst>
      <p:ext uri="{BB962C8B-B14F-4D97-AF65-F5344CB8AC3E}">
        <p14:creationId xmlns:p14="http://schemas.microsoft.com/office/powerpoint/2010/main" val="2675454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barn(inVertical)">
                                      <p:cBhvr>
                                        <p:cTn id="35" dur="500"/>
                                        <p:tgtEl>
                                          <p:spTgt spid="58"/>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arn(inVertical)">
                                      <p:cBhvr>
                                        <p:cTn id="47" dur="500"/>
                                        <p:tgtEl>
                                          <p:spTgt spid="35"/>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barn(inVertical)">
                                      <p:cBhvr>
                                        <p:cTn id="59" dur="500"/>
                                        <p:tgtEl>
                                          <p:spTgt spid="66"/>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arn(inVertical)">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p:cTn id="69" dur="500" fill="hold"/>
                                        <p:tgtEl>
                                          <p:spTgt spid="5"/>
                                        </p:tgtEl>
                                        <p:attrNameLst>
                                          <p:attrName>ppt_w</p:attrName>
                                        </p:attrNameLst>
                                      </p:cBhvr>
                                      <p:tavLst>
                                        <p:tav tm="0">
                                          <p:val>
                                            <p:fltVal val="0"/>
                                          </p:val>
                                        </p:tav>
                                        <p:tav tm="100000">
                                          <p:val>
                                            <p:strVal val="#ppt_w"/>
                                          </p:val>
                                        </p:tav>
                                      </p:tavLst>
                                    </p:anim>
                                    <p:anim calcmode="lin" valueType="num">
                                      <p:cBhvr>
                                        <p:cTn id="70" dur="500" fill="hold"/>
                                        <p:tgtEl>
                                          <p:spTgt spid="5"/>
                                        </p:tgtEl>
                                        <p:attrNameLst>
                                          <p:attrName>ppt_h</p:attrName>
                                        </p:attrNameLst>
                                      </p:cBhvr>
                                      <p:tavLst>
                                        <p:tav tm="0">
                                          <p:val>
                                            <p:fltVal val="0"/>
                                          </p:val>
                                        </p:tav>
                                        <p:tav tm="100000">
                                          <p:val>
                                            <p:strVal val="#ppt_h"/>
                                          </p:val>
                                        </p:tav>
                                      </p:tavLst>
                                    </p:anim>
                                    <p:animEffect transition="in" filter="fade">
                                      <p:cBhvr>
                                        <p:cTn id="71" dur="500"/>
                                        <p:tgtEl>
                                          <p:spTgt spid="5"/>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barn(inVertical)">
                                      <p:cBhvr>
                                        <p:cTn id="76" dur="500"/>
                                        <p:tgtEl>
                                          <p:spTgt spid="62"/>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grpId="0" nodeType="click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barn(inVertical)">
                                      <p:cBhvr>
                                        <p:cTn id="81" dur="500"/>
                                        <p:tgtEl>
                                          <p:spTgt spid="37"/>
                                        </p:tgtEl>
                                      </p:cBhvr>
                                    </p:animEffect>
                                  </p:childTnLst>
                                </p:cTn>
                              </p:par>
                            </p:childTnLst>
                          </p:cTn>
                        </p:par>
                      </p:childTnLst>
                    </p:cTn>
                  </p:par>
                  <p:par>
                    <p:cTn id="82" fill="hold">
                      <p:stCondLst>
                        <p:cond delay="indefinite"/>
                      </p:stCondLst>
                      <p:childTnLst>
                        <p:par>
                          <p:cTn id="83" fill="hold">
                            <p:stCondLst>
                              <p:cond delay="0"/>
                            </p:stCondLst>
                            <p:childTnLst>
                              <p:par>
                                <p:cTn id="84" presetID="53" presetClass="entr" presetSubtype="16" fill="hold" nodeType="click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p:cTn id="86" dur="500" fill="hold"/>
                                        <p:tgtEl>
                                          <p:spTgt spid="6"/>
                                        </p:tgtEl>
                                        <p:attrNameLst>
                                          <p:attrName>ppt_w</p:attrName>
                                        </p:attrNameLst>
                                      </p:cBhvr>
                                      <p:tavLst>
                                        <p:tav tm="0">
                                          <p:val>
                                            <p:fltVal val="0"/>
                                          </p:val>
                                        </p:tav>
                                        <p:tav tm="100000">
                                          <p:val>
                                            <p:strVal val="#ppt_w"/>
                                          </p:val>
                                        </p:tav>
                                      </p:tavLst>
                                    </p:anim>
                                    <p:anim calcmode="lin" valueType="num">
                                      <p:cBhvr>
                                        <p:cTn id="87" dur="500" fill="hold"/>
                                        <p:tgtEl>
                                          <p:spTgt spid="6"/>
                                        </p:tgtEl>
                                        <p:attrNameLst>
                                          <p:attrName>ppt_h</p:attrName>
                                        </p:attrNameLst>
                                      </p:cBhvr>
                                      <p:tavLst>
                                        <p:tav tm="0">
                                          <p:val>
                                            <p:fltVal val="0"/>
                                          </p:val>
                                        </p:tav>
                                        <p:tav tm="100000">
                                          <p:val>
                                            <p:strVal val="#ppt_h"/>
                                          </p:val>
                                        </p:tav>
                                      </p:tavLst>
                                    </p:anim>
                                    <p:animEffect transition="in" filter="fade">
                                      <p:cBhvr>
                                        <p:cTn id="88" dur="500"/>
                                        <p:tgtEl>
                                          <p:spTgt spid="6"/>
                                        </p:tgtEl>
                                      </p:cBhvr>
                                    </p:animEffect>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barn(inVertical)">
                                      <p:cBhvr>
                                        <p:cTn id="93" dur="500"/>
                                        <p:tgtEl>
                                          <p:spTgt spid="36"/>
                                        </p:tgtEl>
                                      </p:cBhvr>
                                    </p:animEffect>
                                  </p:childTnLst>
                                </p:cTn>
                              </p:par>
                            </p:childTnLst>
                          </p:cTn>
                        </p:par>
                      </p:childTnLst>
                    </p:cTn>
                  </p:par>
                  <p:par>
                    <p:cTn id="94" fill="hold">
                      <p:stCondLst>
                        <p:cond delay="indefinite"/>
                      </p:stCondLst>
                      <p:childTnLst>
                        <p:par>
                          <p:cTn id="95" fill="hold">
                            <p:stCondLst>
                              <p:cond delay="0"/>
                            </p:stCondLst>
                            <p:childTnLst>
                              <p:par>
                                <p:cTn id="96" presetID="16" presetClass="entr" presetSubtype="21" fill="hold" grpId="0" nodeType="click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barn(inVertical)">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8" grpId="0" animBg="1"/>
      <p:bldP spid="62" grpId="0" animBg="1"/>
      <p:bldP spid="66" grpId="0" animBg="1"/>
      <p:bldP spid="33" grpId="0" animBg="1"/>
      <p:bldP spid="34" grpId="0" animBg="1"/>
      <p:bldP spid="35" grpId="0" animBg="1"/>
      <p:bldP spid="37" grpId="0" animBg="1"/>
      <p:bldP spid="38" grpId="0" animBg="1"/>
      <p:bldP spid="3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honneurs</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latin typeface="Segoe UI Black" pitchFamily="34" charset="0"/>
                <a:ea typeface="Segoe UI Black" pitchFamily="34" charset="0"/>
              </a:rPr>
              <a:t>			</a:t>
            </a:r>
            <a:r>
              <a:rPr lang="fr-FR" dirty="0">
                <a:latin typeface="Segoe UI Black" pitchFamily="34" charset="0"/>
                <a:ea typeface="Segoe UI Black" pitchFamily="34" charset="0"/>
              </a:rPr>
              <a:t>	</a:t>
            </a:r>
            <a:endParaRPr lang="fr-FR" dirty="0" smtClean="0">
              <a:latin typeface="Segoe UI Black" pitchFamily="34" charset="0"/>
              <a:ea typeface="Segoe UI Black" pitchFamily="34" charset="0"/>
            </a:endParaRP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3553713801"/>
              </p:ext>
            </p:extLst>
          </p:nvPr>
        </p:nvGraphicFramePr>
        <p:xfrm>
          <a:off x="230659" y="1242341"/>
          <a:ext cx="2965620" cy="7416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a:t>
                      </a:r>
                      <a:endParaRPr lang="fr-FR" b="1" dirty="0"/>
                    </a:p>
                  </a:txBody>
                  <a:tcPr/>
                </a:tc>
                <a:tc>
                  <a:txBody>
                    <a:bodyPr/>
                    <a:lstStyle/>
                    <a:p>
                      <a:pPr algn="ct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a:txBody>
                    <a:bodyPr/>
                    <a:lstStyle/>
                    <a:p>
                      <a:pPr algn="ctr"/>
                      <a:endParaRPr lang="fr-FR" b="1" dirty="0"/>
                    </a:p>
                  </a:txBody>
                  <a:tcPr/>
                </a:tc>
              </a:tr>
            </a:tbl>
          </a:graphicData>
        </a:graphic>
      </p:graphicFrame>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
        <p:nvSpPr>
          <p:cNvPr id="9" name="Rectangle à coins arrondis 8"/>
          <p:cNvSpPr/>
          <p:nvPr/>
        </p:nvSpPr>
        <p:spPr>
          <a:xfrm>
            <a:off x="1815794" y="2426509"/>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5 3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A 8 6 4</a:t>
            </a:r>
            <a:endParaRPr lang="fr-FR" sz="2400" b="1" dirty="0" smtClean="0">
              <a:solidFill>
                <a:schemeClr val="dk1"/>
              </a:solidFill>
            </a:endParaRPr>
          </a:p>
          <a:p>
            <a:r>
              <a:rPr lang="fr-FR" sz="2400" dirty="0" smtClean="0">
                <a:solidFill>
                  <a:srgbClr val="FFC000"/>
                </a:solidFill>
              </a:rPr>
              <a:t>♦ </a:t>
            </a:r>
            <a:r>
              <a:rPr lang="fr-FR" sz="2400" b="1" dirty="0">
                <a:solidFill>
                  <a:schemeClr val="tx1"/>
                </a:solidFill>
              </a:rPr>
              <a:t>D 10 5 2 </a:t>
            </a:r>
            <a:r>
              <a:rPr lang="fr-FR" sz="2400" dirty="0" smtClean="0">
                <a:solidFill>
                  <a:srgbClr val="00B050"/>
                </a:solidFill>
              </a:rPr>
              <a:t>♣ </a:t>
            </a:r>
            <a:r>
              <a:rPr lang="fr-FR" sz="2400" b="1" dirty="0">
                <a:solidFill>
                  <a:schemeClr val="dk1"/>
                </a:solidFill>
              </a:rPr>
              <a:t>9 7</a:t>
            </a:r>
            <a:endParaRPr lang="fr-FR" sz="2400" dirty="0">
              <a:latin typeface="Segoe UI Black" pitchFamily="34" charset="0"/>
              <a:ea typeface="Segoe UI Black" pitchFamily="34" charset="0"/>
            </a:endParaRPr>
          </a:p>
        </p:txBody>
      </p:sp>
      <p:sp>
        <p:nvSpPr>
          <p:cNvPr id="10" name="Rectangle à coins arrondis 9"/>
          <p:cNvSpPr/>
          <p:nvPr/>
        </p:nvSpPr>
        <p:spPr>
          <a:xfrm>
            <a:off x="3266633" y="3803217"/>
            <a:ext cx="1881320"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accent1">
                    <a:lumMod val="20000"/>
                    <a:lumOff val="80000"/>
                  </a:schemeClr>
                </a:solidFill>
              </a:rPr>
              <a:t>8 2</a:t>
            </a:r>
            <a:r>
              <a:rPr lang="fr-FR" sz="2400" b="1" dirty="0"/>
              <a:t> </a:t>
            </a:r>
            <a:endParaRPr lang="fr-FR" sz="2400" b="1" dirty="0" smtClean="0"/>
          </a:p>
          <a:p>
            <a:pPr>
              <a:defRPr/>
            </a:pPr>
            <a:r>
              <a:rPr lang="fr-FR" sz="2400" dirty="0" smtClean="0">
                <a:solidFill>
                  <a:srgbClr val="FF0000"/>
                </a:solidFill>
              </a:rPr>
              <a:t>♥ </a:t>
            </a:r>
            <a:r>
              <a:rPr lang="fr-FR" sz="2400" b="1" dirty="0">
                <a:solidFill>
                  <a:schemeClr val="accent1">
                    <a:lumMod val="20000"/>
                    <a:lumOff val="80000"/>
                  </a:schemeClr>
                </a:solidFill>
              </a:rPr>
              <a:t>D 10 9 5</a:t>
            </a:r>
          </a:p>
          <a:p>
            <a:r>
              <a:rPr lang="fr-FR" sz="2400" dirty="0" smtClean="0">
                <a:solidFill>
                  <a:srgbClr val="FFC000"/>
                </a:solidFill>
              </a:rPr>
              <a:t>♦ </a:t>
            </a:r>
            <a:r>
              <a:rPr lang="fr-FR" sz="2400" b="1" dirty="0">
                <a:solidFill>
                  <a:schemeClr val="accent1">
                    <a:lumMod val="20000"/>
                    <a:lumOff val="80000"/>
                  </a:schemeClr>
                </a:solidFill>
              </a:rPr>
              <a:t>R 7</a:t>
            </a:r>
            <a:endParaRPr lang="fr-FR" sz="2400" b="1" dirty="0" smtClean="0">
              <a:solidFill>
                <a:schemeClr val="accent1">
                  <a:lumMod val="20000"/>
                  <a:lumOff val="80000"/>
                </a:schemeClr>
              </a:solidFill>
            </a:endParaRPr>
          </a:p>
          <a:p>
            <a:pPr>
              <a:defRPr/>
            </a:pPr>
            <a:r>
              <a:rPr lang="fr-FR" sz="2400" dirty="0" smtClean="0">
                <a:solidFill>
                  <a:srgbClr val="00B050"/>
                </a:solidFill>
              </a:rPr>
              <a:t>♣ </a:t>
            </a:r>
            <a:r>
              <a:rPr lang="fr-FR" sz="2400" b="1" dirty="0">
                <a:solidFill>
                  <a:schemeClr val="accent1">
                    <a:lumMod val="20000"/>
                    <a:lumOff val="80000"/>
                  </a:schemeClr>
                </a:solidFill>
              </a:rPr>
              <a:t>D V 10 4 2</a:t>
            </a:r>
            <a:endParaRPr lang="fr-FR" sz="2400" dirty="0">
              <a:solidFill>
                <a:schemeClr val="accent1">
                  <a:lumMod val="20000"/>
                  <a:lumOff val="80000"/>
                </a:schemeClr>
              </a:solidFill>
            </a:endParaRPr>
          </a:p>
        </p:txBody>
      </p:sp>
      <p:sp>
        <p:nvSpPr>
          <p:cNvPr id="11" name="Rectangle à coins arrondis 10"/>
          <p:cNvSpPr/>
          <p:nvPr/>
        </p:nvSpPr>
        <p:spPr>
          <a:xfrm>
            <a:off x="1839339" y="5184051"/>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7</a:t>
            </a:r>
          </a:p>
          <a:p>
            <a:r>
              <a:rPr lang="fr-FR" sz="2400" dirty="0" smtClean="0">
                <a:solidFill>
                  <a:srgbClr val="FF0000"/>
                </a:solidFill>
              </a:rPr>
              <a:t>♥ </a:t>
            </a:r>
            <a:r>
              <a:rPr lang="fr-FR" sz="2400" b="1" dirty="0" smtClean="0">
                <a:solidFill>
                  <a:schemeClr val="dk1"/>
                </a:solidFill>
              </a:rPr>
              <a:t>R 3 2</a:t>
            </a:r>
          </a:p>
          <a:p>
            <a:r>
              <a:rPr lang="fr-FR" sz="2400" dirty="0" smtClean="0">
                <a:solidFill>
                  <a:srgbClr val="FFC000"/>
                </a:solidFill>
              </a:rPr>
              <a:t>♦ </a:t>
            </a:r>
            <a:r>
              <a:rPr lang="fr-FR" sz="2400" b="1" dirty="0" smtClean="0">
                <a:solidFill>
                  <a:schemeClr val="tx1"/>
                </a:solidFill>
              </a:rPr>
              <a:t>V 9 4 3</a:t>
            </a:r>
          </a:p>
          <a:p>
            <a:pPr>
              <a:defRPr/>
            </a:pPr>
            <a:r>
              <a:rPr lang="fr-FR" sz="2400" dirty="0" smtClean="0">
                <a:solidFill>
                  <a:srgbClr val="00B050"/>
                </a:solidFill>
              </a:rPr>
              <a:t>♣ </a:t>
            </a:r>
            <a:r>
              <a:rPr lang="fr-FR" sz="2400" b="1" dirty="0">
                <a:solidFill>
                  <a:schemeClr val="dk1"/>
                </a:solidFill>
              </a:rPr>
              <a:t>A </a:t>
            </a:r>
            <a:r>
              <a:rPr lang="fr-FR" sz="2400" b="1" dirty="0" smtClean="0">
                <a:solidFill>
                  <a:schemeClr val="dk1"/>
                </a:solidFill>
              </a:rPr>
              <a:t>R 8</a:t>
            </a:r>
            <a:endParaRPr lang="fr-FR" sz="2400" dirty="0">
              <a:ea typeface="Segoe UI Black" pitchFamily="34" charset="0"/>
            </a:endParaRPr>
          </a:p>
        </p:txBody>
      </p:sp>
      <p:sp>
        <p:nvSpPr>
          <p:cNvPr id="12" name="Rectangle à coins arrondis 11"/>
          <p:cNvSpPr/>
          <p:nvPr/>
        </p:nvSpPr>
        <p:spPr>
          <a:xfrm>
            <a:off x="230658" y="3817928"/>
            <a:ext cx="1832603"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V </a:t>
            </a:r>
            <a:r>
              <a:rPr lang="fr-FR" sz="2400" b="1" dirty="0">
                <a:solidFill>
                  <a:schemeClr val="accent1">
                    <a:lumMod val="20000"/>
                    <a:lumOff val="80000"/>
                  </a:schemeClr>
                </a:solidFill>
              </a:rPr>
              <a:t>10 9 6 4</a:t>
            </a:r>
          </a:p>
          <a:p>
            <a:r>
              <a:rPr lang="fr-FR" sz="2400" dirty="0" smtClean="0">
                <a:solidFill>
                  <a:srgbClr val="FF0000"/>
                </a:solidFill>
              </a:rPr>
              <a:t>♥ </a:t>
            </a:r>
            <a:r>
              <a:rPr lang="fr-FR" sz="2400" b="1" dirty="0">
                <a:solidFill>
                  <a:schemeClr val="accent1">
                    <a:lumMod val="20000"/>
                    <a:lumOff val="80000"/>
                  </a:schemeClr>
                </a:solidFill>
              </a:rPr>
              <a:t>V 7</a:t>
            </a:r>
            <a:endParaRPr lang="fr-FR" sz="2400" b="1" dirty="0" smtClean="0">
              <a:solidFill>
                <a:schemeClr val="accent1">
                  <a:lumMod val="20000"/>
                  <a:lumOff val="80000"/>
                </a:schemeClr>
              </a:solidFill>
            </a:endParaRPr>
          </a:p>
          <a:p>
            <a:r>
              <a:rPr lang="fr-FR" sz="2400" dirty="0" smtClean="0">
                <a:solidFill>
                  <a:srgbClr val="FFC000"/>
                </a:solidFill>
              </a:rPr>
              <a:t>♦ </a:t>
            </a:r>
            <a:r>
              <a:rPr lang="fr-FR" sz="2400" b="1" dirty="0">
                <a:solidFill>
                  <a:schemeClr val="accent1">
                    <a:lumMod val="20000"/>
                    <a:lumOff val="80000"/>
                  </a:schemeClr>
                </a:solidFill>
              </a:rPr>
              <a:t>A 8 6 </a:t>
            </a:r>
            <a:endParaRPr lang="fr-FR" sz="2400" b="1" dirty="0" smtClean="0">
              <a:solidFill>
                <a:schemeClr val="accent1">
                  <a:lumMod val="20000"/>
                  <a:lumOff val="80000"/>
                </a:schemeClr>
              </a:solidFill>
            </a:endParaRPr>
          </a:p>
          <a:p>
            <a:r>
              <a:rPr lang="fr-FR" sz="2400" dirty="0" smtClean="0">
                <a:solidFill>
                  <a:srgbClr val="00B050"/>
                </a:solidFill>
              </a:rPr>
              <a:t>♣ </a:t>
            </a:r>
            <a:r>
              <a:rPr lang="fr-FR" sz="2400" b="1" dirty="0">
                <a:solidFill>
                  <a:schemeClr val="accent1">
                    <a:lumMod val="20000"/>
                    <a:lumOff val="80000"/>
                  </a:schemeClr>
                </a:solidFill>
              </a:rPr>
              <a:t>6 5 3</a:t>
            </a:r>
            <a:endParaRPr lang="fr-FR" sz="2400" dirty="0">
              <a:solidFill>
                <a:schemeClr val="accent1">
                  <a:lumMod val="20000"/>
                  <a:lumOff val="80000"/>
                </a:schemeClr>
              </a:solidFill>
            </a:endParaRPr>
          </a:p>
        </p:txBody>
      </p:sp>
      <p:sp>
        <p:nvSpPr>
          <p:cNvPr id="13" name="Rectangle à coins arrondis 12"/>
          <p:cNvSpPr/>
          <p:nvPr/>
        </p:nvSpPr>
        <p:spPr>
          <a:xfrm>
            <a:off x="2133615" y="4035092"/>
            <a:ext cx="1062664" cy="100249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N</a:t>
            </a:r>
          </a:p>
          <a:p>
            <a:pPr algn="ctr"/>
            <a:r>
              <a:rPr lang="fr-FR" sz="2000" b="1" dirty="0" smtClean="0"/>
              <a:t>O        E</a:t>
            </a:r>
          </a:p>
          <a:p>
            <a:pPr algn="ctr"/>
            <a:r>
              <a:rPr lang="fr-FR" sz="2000" b="1" dirty="0"/>
              <a:t>S</a:t>
            </a:r>
          </a:p>
        </p:txBody>
      </p:sp>
      <p:sp>
        <p:nvSpPr>
          <p:cNvPr id="20" name="ZoneTexte 19"/>
          <p:cNvSpPr txBox="1"/>
          <p:nvPr/>
        </p:nvSpPr>
        <p:spPr>
          <a:xfrm>
            <a:off x="5218307" y="1500554"/>
            <a:ext cx="6520400" cy="4524315"/>
          </a:xfrm>
          <a:prstGeom prst="rect">
            <a:avLst/>
          </a:prstGeom>
          <a:noFill/>
        </p:spPr>
        <p:txBody>
          <a:bodyPr wrap="square" rtlCol="0">
            <a:spAutoFit/>
          </a:bodyPr>
          <a:lstStyle/>
          <a:p>
            <a:r>
              <a:rPr lang="fr-FR" sz="2400" dirty="0" smtClean="0"/>
              <a:t>Sud est donneur - Faites les enchères </a:t>
            </a:r>
            <a:endParaRPr lang="fr-FR" dirty="0" smtClean="0"/>
          </a:p>
          <a:p>
            <a:r>
              <a:rPr lang="fr-FR" sz="2400" dirty="0" smtClean="0"/>
              <a:t>Ouest entame du Valet de Pique</a:t>
            </a:r>
          </a:p>
          <a:p>
            <a:r>
              <a:rPr lang="fr-FR" sz="2400" dirty="0" smtClean="0"/>
              <a:t>Comptez les nombre de levées directes par couleur</a:t>
            </a:r>
          </a:p>
          <a:p>
            <a:endParaRPr lang="fr-FR" sz="2400" dirty="0" smtClean="0"/>
          </a:p>
          <a:p>
            <a:endParaRPr lang="fr-FR" sz="2400" dirty="0"/>
          </a:p>
          <a:p>
            <a:endParaRPr lang="fr-FR" sz="2400" dirty="0" smtClean="0"/>
          </a:p>
          <a:p>
            <a:endParaRPr lang="fr-FR" sz="2400" dirty="0"/>
          </a:p>
          <a:p>
            <a:endParaRPr lang="fr-FR" sz="2400" dirty="0" smtClean="0"/>
          </a:p>
          <a:p>
            <a:endParaRPr lang="fr-FR" sz="2400" dirty="0"/>
          </a:p>
          <a:p>
            <a:endParaRPr lang="fr-FR" sz="2400" dirty="0" smtClean="0"/>
          </a:p>
          <a:p>
            <a:r>
              <a:rPr lang="fr-FR" sz="2400" dirty="0" smtClean="0"/>
              <a:t>Combien faut-il fabriquer de levées ?</a:t>
            </a:r>
          </a:p>
          <a:p>
            <a:r>
              <a:rPr lang="fr-FR" sz="2400" dirty="0" smtClean="0"/>
              <a:t>Quelle couleur peut nous les rapporter ?</a:t>
            </a:r>
          </a:p>
        </p:txBody>
      </p:sp>
      <p:sp>
        <p:nvSpPr>
          <p:cNvPr id="21" name="Rectangle à coins arrondis 20"/>
          <p:cNvSpPr/>
          <p:nvPr/>
        </p:nvSpPr>
        <p:spPr>
          <a:xfrm>
            <a:off x="8616370" y="2825039"/>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Carreau</a:t>
            </a:r>
            <a:endParaRPr lang="fr-FR" sz="2400" b="1" dirty="0"/>
          </a:p>
        </p:txBody>
      </p:sp>
      <p:sp>
        <p:nvSpPr>
          <p:cNvPr id="22" name="Rectangle à coins arrondis 21"/>
          <p:cNvSpPr/>
          <p:nvPr/>
        </p:nvSpPr>
        <p:spPr>
          <a:xfrm>
            <a:off x="5489038" y="2827824"/>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Pique</a:t>
            </a:r>
            <a:endParaRPr lang="fr-FR" sz="2400" b="1" dirty="0"/>
          </a:p>
        </p:txBody>
      </p:sp>
      <p:sp>
        <p:nvSpPr>
          <p:cNvPr id="23" name="Rectangle à coins arrondis 22"/>
          <p:cNvSpPr/>
          <p:nvPr/>
        </p:nvSpPr>
        <p:spPr>
          <a:xfrm>
            <a:off x="7052704" y="2825513"/>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Cœur</a:t>
            </a:r>
            <a:endParaRPr lang="fr-FR" sz="2400" b="1" dirty="0"/>
          </a:p>
        </p:txBody>
      </p:sp>
      <p:sp>
        <p:nvSpPr>
          <p:cNvPr id="24" name="Rectangle à coins arrondis 23"/>
          <p:cNvSpPr/>
          <p:nvPr/>
        </p:nvSpPr>
        <p:spPr>
          <a:xfrm>
            <a:off x="10180036" y="2825038"/>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Trèfle</a:t>
            </a:r>
            <a:endParaRPr lang="fr-FR" sz="2400" b="1" dirty="0"/>
          </a:p>
        </p:txBody>
      </p:sp>
      <p:sp>
        <p:nvSpPr>
          <p:cNvPr id="25" name="Rectangle à coins arrondis 24"/>
          <p:cNvSpPr/>
          <p:nvPr/>
        </p:nvSpPr>
        <p:spPr>
          <a:xfrm>
            <a:off x="8616370" y="4660320"/>
            <a:ext cx="1326598" cy="40031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0</a:t>
            </a:r>
          </a:p>
        </p:txBody>
      </p:sp>
      <p:sp>
        <p:nvSpPr>
          <p:cNvPr id="26" name="Rectangle à coins arrondis 25"/>
          <p:cNvSpPr/>
          <p:nvPr/>
        </p:nvSpPr>
        <p:spPr>
          <a:xfrm>
            <a:off x="5489038" y="4660320"/>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
        <p:nvSpPr>
          <p:cNvPr id="27" name="Rectangle à coins arrondis 26"/>
          <p:cNvSpPr/>
          <p:nvPr/>
        </p:nvSpPr>
        <p:spPr>
          <a:xfrm>
            <a:off x="7052704" y="4660794"/>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28" name="Rectangle à coins arrondis 27"/>
          <p:cNvSpPr/>
          <p:nvPr/>
        </p:nvSpPr>
        <p:spPr>
          <a:xfrm>
            <a:off x="10180036" y="4660319"/>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29" name="Rectangle à coins arrondis 28"/>
          <p:cNvSpPr/>
          <p:nvPr/>
        </p:nvSpPr>
        <p:spPr>
          <a:xfrm>
            <a:off x="5489038" y="3413810"/>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 5 3</a:t>
            </a:r>
          </a:p>
          <a:p>
            <a:pPr algn="ctr"/>
            <a:endParaRPr lang="fr-FR" sz="2400" b="1" dirty="0" smtClean="0">
              <a:solidFill>
                <a:schemeClr val="tx1"/>
              </a:solidFill>
            </a:endParaRPr>
          </a:p>
          <a:p>
            <a:pPr algn="ctr"/>
            <a:r>
              <a:rPr lang="fr-FR" sz="2400" b="1" dirty="0">
                <a:solidFill>
                  <a:schemeClr val="tx1"/>
                </a:solidFill>
              </a:rPr>
              <a:t>R D 7</a:t>
            </a:r>
          </a:p>
        </p:txBody>
      </p:sp>
      <p:sp>
        <p:nvSpPr>
          <p:cNvPr id="30" name="Rectangle à coins arrondis 29"/>
          <p:cNvSpPr/>
          <p:nvPr/>
        </p:nvSpPr>
        <p:spPr>
          <a:xfrm>
            <a:off x="7052704" y="3413809"/>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dk1"/>
                </a:solidFill>
              </a:rPr>
              <a:t>A 8 6 </a:t>
            </a:r>
            <a:r>
              <a:rPr lang="fr-FR" sz="2400" b="1" dirty="0" smtClean="0">
                <a:solidFill>
                  <a:schemeClr val="dk1"/>
                </a:solidFill>
              </a:rPr>
              <a:t>4</a:t>
            </a:r>
          </a:p>
          <a:p>
            <a:endParaRPr lang="fr-FR" sz="2400" b="1" dirty="0" smtClean="0">
              <a:solidFill>
                <a:schemeClr val="tx1"/>
              </a:solidFill>
            </a:endParaRPr>
          </a:p>
          <a:p>
            <a:pPr algn="ctr"/>
            <a:r>
              <a:rPr lang="fr-FR" sz="2400" b="1" dirty="0" smtClean="0">
                <a:solidFill>
                  <a:schemeClr val="tx1"/>
                </a:solidFill>
              </a:rPr>
              <a:t>R 3 2</a:t>
            </a:r>
            <a:endParaRPr lang="fr-FR" sz="2400" b="1" dirty="0">
              <a:solidFill>
                <a:schemeClr val="tx1"/>
              </a:solidFill>
            </a:endParaRPr>
          </a:p>
        </p:txBody>
      </p:sp>
      <p:sp>
        <p:nvSpPr>
          <p:cNvPr id="31" name="Rectangle à coins arrondis 30"/>
          <p:cNvSpPr/>
          <p:nvPr/>
        </p:nvSpPr>
        <p:spPr>
          <a:xfrm>
            <a:off x="8616370" y="3413809"/>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5 2</a:t>
            </a:r>
          </a:p>
          <a:p>
            <a:pPr algn="ctr"/>
            <a:endParaRPr lang="fr-FR" sz="2400" b="1" dirty="0" smtClean="0">
              <a:solidFill>
                <a:schemeClr val="tx1"/>
              </a:solidFill>
            </a:endParaRPr>
          </a:p>
          <a:p>
            <a:pPr algn="ctr"/>
            <a:r>
              <a:rPr lang="fr-FR" sz="2400" b="1" dirty="0" smtClean="0">
                <a:solidFill>
                  <a:schemeClr val="tx1"/>
                </a:solidFill>
              </a:rPr>
              <a:t>V 9 4 3</a:t>
            </a:r>
            <a:endParaRPr lang="fr-FR" sz="2400" b="1" dirty="0">
              <a:solidFill>
                <a:schemeClr val="tx1"/>
              </a:solidFill>
            </a:endParaRPr>
          </a:p>
        </p:txBody>
      </p:sp>
      <p:sp>
        <p:nvSpPr>
          <p:cNvPr id="32" name="Rectangle à coins arrondis 31"/>
          <p:cNvSpPr/>
          <p:nvPr/>
        </p:nvSpPr>
        <p:spPr>
          <a:xfrm>
            <a:off x="10180036" y="3429397"/>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9 7</a:t>
            </a:r>
          </a:p>
          <a:p>
            <a:pPr algn="ctr"/>
            <a:endParaRPr lang="fr-FR" sz="2400" b="1" dirty="0" smtClean="0">
              <a:solidFill>
                <a:schemeClr val="tx1"/>
              </a:solidFill>
            </a:endParaRPr>
          </a:p>
          <a:p>
            <a:pPr algn="ctr"/>
            <a:r>
              <a:rPr lang="fr-FR" sz="2400" b="1" dirty="0" smtClean="0">
                <a:solidFill>
                  <a:schemeClr val="tx1"/>
                </a:solidFill>
              </a:rPr>
              <a:t>A R 8</a:t>
            </a:r>
            <a:endParaRPr lang="fr-FR" sz="2400" b="1" dirty="0">
              <a:solidFill>
                <a:schemeClr val="tx1"/>
              </a:solidFill>
            </a:endParaRPr>
          </a:p>
        </p:txBody>
      </p:sp>
      <p:sp>
        <p:nvSpPr>
          <p:cNvPr id="33" name="Rectangle à coins arrondis 32"/>
          <p:cNvSpPr/>
          <p:nvPr/>
        </p:nvSpPr>
        <p:spPr>
          <a:xfrm>
            <a:off x="5994568" y="380709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34" name="Rectangle à coins arrondis 33"/>
          <p:cNvSpPr/>
          <p:nvPr/>
        </p:nvSpPr>
        <p:spPr>
          <a:xfrm>
            <a:off x="7554040" y="3810760"/>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43" name="Rectangle à coins arrondis 42"/>
          <p:cNvSpPr/>
          <p:nvPr/>
        </p:nvSpPr>
        <p:spPr>
          <a:xfrm>
            <a:off x="9117706" y="380709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44" name="Rectangle à coins arrondis 43"/>
          <p:cNvSpPr/>
          <p:nvPr/>
        </p:nvSpPr>
        <p:spPr>
          <a:xfrm>
            <a:off x="10681372" y="3796187"/>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45" name="Rectangle à coins arrondis 44"/>
          <p:cNvSpPr/>
          <p:nvPr/>
        </p:nvSpPr>
        <p:spPr>
          <a:xfrm>
            <a:off x="10371015" y="5240039"/>
            <a:ext cx="1219200" cy="299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46" name="Rectangle à coins arrondis 45"/>
          <p:cNvSpPr/>
          <p:nvPr/>
        </p:nvSpPr>
        <p:spPr>
          <a:xfrm>
            <a:off x="10371015" y="5604460"/>
            <a:ext cx="1219200" cy="30397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carreau</a:t>
            </a:r>
            <a:endParaRPr lang="fr-FR" sz="2400" b="1" dirty="0">
              <a:solidFill>
                <a:schemeClr val="tx1"/>
              </a:solidFill>
            </a:endParaRPr>
          </a:p>
        </p:txBody>
      </p:sp>
      <p:graphicFrame>
        <p:nvGraphicFramePr>
          <p:cNvPr id="35" name="Tableau 34"/>
          <p:cNvGraphicFramePr>
            <a:graphicFrameLocks noGrp="1"/>
          </p:cNvGraphicFramePr>
          <p:nvPr>
            <p:extLst>
              <p:ext uri="{D42A27DB-BD31-4B8C-83A1-F6EECF244321}">
                <p14:modId xmlns:p14="http://schemas.microsoft.com/office/powerpoint/2010/main" val="554027142"/>
              </p:ext>
            </p:extLst>
          </p:nvPr>
        </p:nvGraphicFramePr>
        <p:xfrm>
          <a:off x="230659" y="1238694"/>
          <a:ext cx="2965620" cy="7416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a:t>
                      </a:r>
                    </a:p>
                  </a:txBody>
                  <a:tcPr/>
                </a:tc>
                <a:tc>
                  <a:txBody>
                    <a:bodyPr/>
                    <a:lstStyle/>
                    <a:p>
                      <a:pPr algn="ctr"/>
                      <a:endParaRPr lang="fr-FR" b="1" dirty="0"/>
                    </a:p>
                  </a:txBody>
                  <a:tcPr/>
                </a:tc>
              </a:tr>
            </a:tbl>
          </a:graphicData>
        </a:graphic>
      </p:graphicFrame>
      <p:graphicFrame>
        <p:nvGraphicFramePr>
          <p:cNvPr id="36" name="Tableau 35"/>
          <p:cNvGraphicFramePr>
            <a:graphicFrameLocks noGrp="1"/>
          </p:cNvGraphicFramePr>
          <p:nvPr>
            <p:extLst>
              <p:ext uri="{D42A27DB-BD31-4B8C-83A1-F6EECF244321}">
                <p14:modId xmlns:p14="http://schemas.microsoft.com/office/powerpoint/2010/main" val="3185612189"/>
              </p:ext>
            </p:extLst>
          </p:nvPr>
        </p:nvGraphicFramePr>
        <p:xfrm>
          <a:off x="230658" y="1235047"/>
          <a:ext cx="2965620" cy="7416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3SA</a:t>
                      </a:r>
                    </a:p>
                  </a:txBody>
                  <a:tcPr/>
                </a:tc>
                <a:tc>
                  <a:txBody>
                    <a:bodyPr/>
                    <a:lstStyle/>
                    <a:p>
                      <a:pPr algn="ctr"/>
                      <a:r>
                        <a:rPr lang="fr-FR" b="1" dirty="0" smtClean="0"/>
                        <a:t>fin</a:t>
                      </a:r>
                      <a:endParaRPr lang="fr-FR" b="1" dirty="0"/>
                    </a:p>
                  </a:txBody>
                  <a:tcPr/>
                </a:tc>
              </a:tr>
            </a:tbl>
          </a:graphicData>
        </a:graphic>
      </p:graphicFrame>
      <p:sp>
        <p:nvSpPr>
          <p:cNvPr id="37" name="Rectangle à coins arrondis 36"/>
          <p:cNvSpPr/>
          <p:nvPr/>
        </p:nvSpPr>
        <p:spPr>
          <a:xfrm>
            <a:off x="1839339" y="5180925"/>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400" dirty="0">
              <a:ea typeface="Segoe UI Black" pitchFamily="34" charset="0"/>
            </a:endParaRPr>
          </a:p>
        </p:txBody>
      </p:sp>
      <p:sp>
        <p:nvSpPr>
          <p:cNvPr id="38" name="Rectangle à coins arrondis 37"/>
          <p:cNvSpPr/>
          <p:nvPr/>
        </p:nvSpPr>
        <p:spPr>
          <a:xfrm>
            <a:off x="1839339" y="5187177"/>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7</a:t>
            </a:r>
          </a:p>
          <a:p>
            <a:r>
              <a:rPr lang="fr-FR" sz="2400" dirty="0" smtClean="0">
                <a:solidFill>
                  <a:srgbClr val="FF0000"/>
                </a:solidFill>
              </a:rPr>
              <a:t>♥ </a:t>
            </a:r>
            <a:r>
              <a:rPr lang="fr-FR" sz="2400" b="1" dirty="0" smtClean="0">
                <a:solidFill>
                  <a:schemeClr val="dk1"/>
                </a:solidFill>
              </a:rPr>
              <a:t>R 3 2</a:t>
            </a:r>
          </a:p>
          <a:p>
            <a:r>
              <a:rPr lang="fr-FR" sz="2400" dirty="0" smtClean="0">
                <a:solidFill>
                  <a:srgbClr val="FFC000"/>
                </a:solidFill>
              </a:rPr>
              <a:t>♦ </a:t>
            </a:r>
            <a:r>
              <a:rPr lang="fr-FR" sz="2400" b="1" dirty="0" smtClean="0">
                <a:solidFill>
                  <a:schemeClr val="tx1"/>
                </a:solidFill>
              </a:rPr>
              <a:t>V 9 4 3</a:t>
            </a:r>
          </a:p>
          <a:p>
            <a:pPr>
              <a:defRPr/>
            </a:pPr>
            <a:r>
              <a:rPr lang="fr-FR" sz="2400" dirty="0" smtClean="0">
                <a:solidFill>
                  <a:srgbClr val="00B050"/>
                </a:solidFill>
              </a:rPr>
              <a:t>♣ </a:t>
            </a:r>
            <a:r>
              <a:rPr lang="fr-FR" sz="2400" b="1" dirty="0">
                <a:solidFill>
                  <a:schemeClr val="dk1"/>
                </a:solidFill>
              </a:rPr>
              <a:t>A </a:t>
            </a:r>
            <a:r>
              <a:rPr lang="fr-FR" sz="2400" b="1" dirty="0" smtClean="0">
                <a:solidFill>
                  <a:schemeClr val="dk1"/>
                </a:solidFill>
              </a:rPr>
              <a:t>R 8</a:t>
            </a:r>
            <a:endParaRPr lang="fr-FR" sz="2400" dirty="0">
              <a:ea typeface="Segoe UI Black" pitchFamily="34" charset="0"/>
            </a:endParaRPr>
          </a:p>
        </p:txBody>
      </p:sp>
    </p:spTree>
    <p:extLst>
      <p:ext uri="{BB962C8B-B14F-4D97-AF65-F5344CB8AC3E}">
        <p14:creationId xmlns:p14="http://schemas.microsoft.com/office/powerpoint/2010/main" val="257391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500" fill="hold"/>
                                        <p:tgtEl>
                                          <p:spTgt spid="7"/>
                                        </p:tgtEl>
                                        <p:attrNameLst>
                                          <p:attrName>ppt_w</p:attrName>
                                        </p:attrNameLst>
                                      </p:cBhvr>
                                      <p:tavLst>
                                        <p:tav tm="0">
                                          <p:val>
                                            <p:fltVal val="0"/>
                                          </p:val>
                                        </p:tav>
                                        <p:tav tm="100000">
                                          <p:val>
                                            <p:strVal val="#ppt_w"/>
                                          </p:val>
                                        </p:tav>
                                      </p:tavLst>
                                    </p:anim>
                                    <p:anim calcmode="lin" valueType="num">
                                      <p:cBhvr>
                                        <p:cTn id="10" dur="500" fill="hold"/>
                                        <p:tgtEl>
                                          <p:spTgt spid="7"/>
                                        </p:tgtEl>
                                        <p:attrNameLst>
                                          <p:attrName>ppt_h</p:attrName>
                                        </p:attrNameLst>
                                      </p:cBhvr>
                                      <p:tavLst>
                                        <p:tav tm="0">
                                          <p:val>
                                            <p:fltVal val="0"/>
                                          </p:val>
                                        </p:tav>
                                        <p:tav tm="100000">
                                          <p:val>
                                            <p:strVal val="#ppt_h"/>
                                          </p:val>
                                        </p:tav>
                                      </p:tavLst>
                                    </p:anim>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500"/>
                                        <p:tgtEl>
                                          <p:spTgt spid="3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0">
                                            <p:txEl>
                                              <p:pRg st="1" end="1"/>
                                            </p:txEl>
                                          </p:spTgt>
                                        </p:tgtEl>
                                        <p:attrNameLst>
                                          <p:attrName>style.visibility</p:attrName>
                                        </p:attrNameLst>
                                      </p:cBhvr>
                                      <p:to>
                                        <p:strVal val="visible"/>
                                      </p:to>
                                    </p:se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barn(inVertical)">
                                      <p:cBhvr>
                                        <p:cTn id="72" dur="500"/>
                                        <p:tgtEl>
                                          <p:spTgt spid="26"/>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ppt_w</p:attrName>
                                        </p:attrNameLst>
                                      </p:cBhvr>
                                      <p:tavLst>
                                        <p:tav tm="0">
                                          <p:val>
                                            <p:fltVal val="0"/>
                                          </p:val>
                                        </p:tav>
                                        <p:tav tm="100000">
                                          <p:val>
                                            <p:strVal val="#ppt_w"/>
                                          </p:val>
                                        </p:tav>
                                      </p:tavLst>
                                    </p:anim>
                                    <p:anim calcmode="lin" valueType="num">
                                      <p:cBhvr>
                                        <p:cTn id="78" dur="500" fill="hold"/>
                                        <p:tgtEl>
                                          <p:spTgt spid="23"/>
                                        </p:tgtEl>
                                        <p:attrNameLst>
                                          <p:attrName>ppt_h</p:attrName>
                                        </p:attrNameLst>
                                      </p:cBhvr>
                                      <p:tavLst>
                                        <p:tav tm="0">
                                          <p:val>
                                            <p:fltVal val="0"/>
                                          </p:val>
                                        </p:tav>
                                        <p:tav tm="100000">
                                          <p:val>
                                            <p:strVal val="#ppt_h"/>
                                          </p:val>
                                        </p:tav>
                                      </p:tavLst>
                                    </p:anim>
                                    <p:animEffect transition="in" filter="fade">
                                      <p:cBhvr>
                                        <p:cTn id="79" dur="500"/>
                                        <p:tgtEl>
                                          <p:spTgt spid="23"/>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p:cTn id="82" dur="500" fill="hold"/>
                                        <p:tgtEl>
                                          <p:spTgt spid="30"/>
                                        </p:tgtEl>
                                        <p:attrNameLst>
                                          <p:attrName>ppt_w</p:attrName>
                                        </p:attrNameLst>
                                      </p:cBhvr>
                                      <p:tavLst>
                                        <p:tav tm="0">
                                          <p:val>
                                            <p:fltVal val="0"/>
                                          </p:val>
                                        </p:tav>
                                        <p:tav tm="100000">
                                          <p:val>
                                            <p:strVal val="#ppt_w"/>
                                          </p:val>
                                        </p:tav>
                                      </p:tavLst>
                                    </p:anim>
                                    <p:anim calcmode="lin" valueType="num">
                                      <p:cBhvr>
                                        <p:cTn id="83" dur="500" fill="hold"/>
                                        <p:tgtEl>
                                          <p:spTgt spid="30"/>
                                        </p:tgtEl>
                                        <p:attrNameLst>
                                          <p:attrName>ppt_h</p:attrName>
                                        </p:attrNameLst>
                                      </p:cBhvr>
                                      <p:tavLst>
                                        <p:tav tm="0">
                                          <p:val>
                                            <p:fltVal val="0"/>
                                          </p:val>
                                        </p:tav>
                                        <p:tav tm="100000">
                                          <p:val>
                                            <p:strVal val="#ppt_h"/>
                                          </p:val>
                                        </p:tav>
                                      </p:tavLst>
                                    </p:anim>
                                    <p:animEffect transition="in" filter="fade">
                                      <p:cBhvr>
                                        <p:cTn id="84" dur="500"/>
                                        <p:tgtEl>
                                          <p:spTgt spid="3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500" fill="hold"/>
                                        <p:tgtEl>
                                          <p:spTgt spid="34"/>
                                        </p:tgtEl>
                                        <p:attrNameLst>
                                          <p:attrName>ppt_w</p:attrName>
                                        </p:attrNameLst>
                                      </p:cBhvr>
                                      <p:tavLst>
                                        <p:tav tm="0">
                                          <p:val>
                                            <p:fltVal val="0"/>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animEffect transition="in" filter="fade">
                                      <p:cBhvr>
                                        <p:cTn id="89" dur="500"/>
                                        <p:tgtEl>
                                          <p:spTgt spid="34"/>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1" fill="hold" grpId="0" nodeType="click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barn(inVertical)">
                                      <p:cBhvr>
                                        <p:cTn id="94" dur="500"/>
                                        <p:tgtEl>
                                          <p:spTgt spid="27"/>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21"/>
                                        </p:tgtEl>
                                        <p:attrNameLst>
                                          <p:attrName>style.visibility</p:attrName>
                                        </p:attrNameLst>
                                      </p:cBhvr>
                                      <p:to>
                                        <p:strVal val="visible"/>
                                      </p:to>
                                    </p:set>
                                    <p:anim calcmode="lin" valueType="num">
                                      <p:cBhvr>
                                        <p:cTn id="99" dur="500" fill="hold"/>
                                        <p:tgtEl>
                                          <p:spTgt spid="21"/>
                                        </p:tgtEl>
                                        <p:attrNameLst>
                                          <p:attrName>ppt_w</p:attrName>
                                        </p:attrNameLst>
                                      </p:cBhvr>
                                      <p:tavLst>
                                        <p:tav tm="0">
                                          <p:val>
                                            <p:fltVal val="0"/>
                                          </p:val>
                                        </p:tav>
                                        <p:tav tm="100000">
                                          <p:val>
                                            <p:strVal val="#ppt_w"/>
                                          </p:val>
                                        </p:tav>
                                      </p:tavLst>
                                    </p:anim>
                                    <p:anim calcmode="lin" valueType="num">
                                      <p:cBhvr>
                                        <p:cTn id="100" dur="500" fill="hold"/>
                                        <p:tgtEl>
                                          <p:spTgt spid="21"/>
                                        </p:tgtEl>
                                        <p:attrNameLst>
                                          <p:attrName>ppt_h</p:attrName>
                                        </p:attrNameLst>
                                      </p:cBhvr>
                                      <p:tavLst>
                                        <p:tav tm="0">
                                          <p:val>
                                            <p:fltVal val="0"/>
                                          </p:val>
                                        </p:tav>
                                        <p:tav tm="100000">
                                          <p:val>
                                            <p:strVal val="#ppt_h"/>
                                          </p:val>
                                        </p:tav>
                                      </p:tavLst>
                                    </p:anim>
                                    <p:animEffect transition="in" filter="fade">
                                      <p:cBhvr>
                                        <p:cTn id="101" dur="500"/>
                                        <p:tgtEl>
                                          <p:spTgt spid="21"/>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31"/>
                                        </p:tgtEl>
                                        <p:attrNameLst>
                                          <p:attrName>style.visibility</p:attrName>
                                        </p:attrNameLst>
                                      </p:cBhvr>
                                      <p:to>
                                        <p:strVal val="visible"/>
                                      </p:to>
                                    </p:set>
                                    <p:anim calcmode="lin" valueType="num">
                                      <p:cBhvr>
                                        <p:cTn id="104" dur="500" fill="hold"/>
                                        <p:tgtEl>
                                          <p:spTgt spid="31"/>
                                        </p:tgtEl>
                                        <p:attrNameLst>
                                          <p:attrName>ppt_w</p:attrName>
                                        </p:attrNameLst>
                                      </p:cBhvr>
                                      <p:tavLst>
                                        <p:tav tm="0">
                                          <p:val>
                                            <p:fltVal val="0"/>
                                          </p:val>
                                        </p:tav>
                                        <p:tav tm="100000">
                                          <p:val>
                                            <p:strVal val="#ppt_w"/>
                                          </p:val>
                                        </p:tav>
                                      </p:tavLst>
                                    </p:anim>
                                    <p:anim calcmode="lin" valueType="num">
                                      <p:cBhvr>
                                        <p:cTn id="105" dur="500" fill="hold"/>
                                        <p:tgtEl>
                                          <p:spTgt spid="31"/>
                                        </p:tgtEl>
                                        <p:attrNameLst>
                                          <p:attrName>ppt_h</p:attrName>
                                        </p:attrNameLst>
                                      </p:cBhvr>
                                      <p:tavLst>
                                        <p:tav tm="0">
                                          <p:val>
                                            <p:fltVal val="0"/>
                                          </p:val>
                                        </p:tav>
                                        <p:tav tm="100000">
                                          <p:val>
                                            <p:strVal val="#ppt_h"/>
                                          </p:val>
                                        </p:tav>
                                      </p:tavLst>
                                    </p:anim>
                                    <p:animEffect transition="in" filter="fade">
                                      <p:cBhvr>
                                        <p:cTn id="106" dur="500"/>
                                        <p:tgtEl>
                                          <p:spTgt spid="31"/>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43"/>
                                        </p:tgtEl>
                                        <p:attrNameLst>
                                          <p:attrName>style.visibility</p:attrName>
                                        </p:attrNameLst>
                                      </p:cBhvr>
                                      <p:to>
                                        <p:strVal val="visible"/>
                                      </p:to>
                                    </p:set>
                                    <p:anim calcmode="lin" valueType="num">
                                      <p:cBhvr>
                                        <p:cTn id="109" dur="500" fill="hold"/>
                                        <p:tgtEl>
                                          <p:spTgt spid="43"/>
                                        </p:tgtEl>
                                        <p:attrNameLst>
                                          <p:attrName>ppt_w</p:attrName>
                                        </p:attrNameLst>
                                      </p:cBhvr>
                                      <p:tavLst>
                                        <p:tav tm="0">
                                          <p:val>
                                            <p:fltVal val="0"/>
                                          </p:val>
                                        </p:tav>
                                        <p:tav tm="100000">
                                          <p:val>
                                            <p:strVal val="#ppt_w"/>
                                          </p:val>
                                        </p:tav>
                                      </p:tavLst>
                                    </p:anim>
                                    <p:anim calcmode="lin" valueType="num">
                                      <p:cBhvr>
                                        <p:cTn id="110" dur="500" fill="hold"/>
                                        <p:tgtEl>
                                          <p:spTgt spid="43"/>
                                        </p:tgtEl>
                                        <p:attrNameLst>
                                          <p:attrName>ppt_h</p:attrName>
                                        </p:attrNameLst>
                                      </p:cBhvr>
                                      <p:tavLst>
                                        <p:tav tm="0">
                                          <p:val>
                                            <p:fltVal val="0"/>
                                          </p:val>
                                        </p:tav>
                                        <p:tav tm="100000">
                                          <p:val>
                                            <p:strVal val="#ppt_h"/>
                                          </p:val>
                                        </p:tav>
                                      </p:tavLst>
                                    </p:anim>
                                    <p:animEffect transition="in" filter="fade">
                                      <p:cBhvr>
                                        <p:cTn id="111" dur="500"/>
                                        <p:tgtEl>
                                          <p:spTgt spid="43"/>
                                        </p:tgtEl>
                                      </p:cBhvr>
                                    </p:animEffect>
                                  </p:childTnLst>
                                </p:cTn>
                              </p:par>
                            </p:childTnLst>
                          </p:cTn>
                        </p:par>
                      </p:childTnLst>
                    </p:cTn>
                  </p:par>
                  <p:par>
                    <p:cTn id="112" fill="hold">
                      <p:stCondLst>
                        <p:cond delay="indefinite"/>
                      </p:stCondLst>
                      <p:childTnLst>
                        <p:par>
                          <p:cTn id="113" fill="hold">
                            <p:stCondLst>
                              <p:cond delay="0"/>
                            </p:stCondLst>
                            <p:childTnLst>
                              <p:par>
                                <p:cTn id="114" presetID="16" presetClass="entr" presetSubtype="21" fill="hold" grpId="0" nodeType="click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barn(inVertical)">
                                      <p:cBhvr>
                                        <p:cTn id="116" dur="500"/>
                                        <p:tgtEl>
                                          <p:spTgt spid="25"/>
                                        </p:tgtEl>
                                      </p:cBhvr>
                                    </p:animEffect>
                                  </p:childTnLst>
                                </p:cTn>
                              </p:par>
                            </p:childTnLst>
                          </p:cTn>
                        </p:par>
                      </p:childTnLst>
                    </p:cTn>
                  </p:par>
                  <p:par>
                    <p:cTn id="117" fill="hold">
                      <p:stCondLst>
                        <p:cond delay="indefinite"/>
                      </p:stCondLst>
                      <p:childTnLst>
                        <p:par>
                          <p:cTn id="118" fill="hold">
                            <p:stCondLst>
                              <p:cond delay="0"/>
                            </p:stCondLst>
                            <p:childTnLst>
                              <p:par>
                                <p:cTn id="119" presetID="53" presetClass="entr" presetSubtype="16" fill="hold" grpId="0" nodeType="clickEffect">
                                  <p:stCondLst>
                                    <p:cond delay="0"/>
                                  </p:stCondLst>
                                  <p:childTnLst>
                                    <p:set>
                                      <p:cBhvr>
                                        <p:cTn id="120" dur="1" fill="hold">
                                          <p:stCondLst>
                                            <p:cond delay="0"/>
                                          </p:stCondLst>
                                        </p:cTn>
                                        <p:tgtEl>
                                          <p:spTgt spid="24"/>
                                        </p:tgtEl>
                                        <p:attrNameLst>
                                          <p:attrName>style.visibility</p:attrName>
                                        </p:attrNameLst>
                                      </p:cBhvr>
                                      <p:to>
                                        <p:strVal val="visible"/>
                                      </p:to>
                                    </p:set>
                                    <p:anim calcmode="lin" valueType="num">
                                      <p:cBhvr>
                                        <p:cTn id="121" dur="500" fill="hold"/>
                                        <p:tgtEl>
                                          <p:spTgt spid="24"/>
                                        </p:tgtEl>
                                        <p:attrNameLst>
                                          <p:attrName>ppt_w</p:attrName>
                                        </p:attrNameLst>
                                      </p:cBhvr>
                                      <p:tavLst>
                                        <p:tav tm="0">
                                          <p:val>
                                            <p:fltVal val="0"/>
                                          </p:val>
                                        </p:tav>
                                        <p:tav tm="100000">
                                          <p:val>
                                            <p:strVal val="#ppt_w"/>
                                          </p:val>
                                        </p:tav>
                                      </p:tavLst>
                                    </p:anim>
                                    <p:anim calcmode="lin" valueType="num">
                                      <p:cBhvr>
                                        <p:cTn id="122" dur="500" fill="hold"/>
                                        <p:tgtEl>
                                          <p:spTgt spid="24"/>
                                        </p:tgtEl>
                                        <p:attrNameLst>
                                          <p:attrName>ppt_h</p:attrName>
                                        </p:attrNameLst>
                                      </p:cBhvr>
                                      <p:tavLst>
                                        <p:tav tm="0">
                                          <p:val>
                                            <p:fltVal val="0"/>
                                          </p:val>
                                        </p:tav>
                                        <p:tav tm="100000">
                                          <p:val>
                                            <p:strVal val="#ppt_h"/>
                                          </p:val>
                                        </p:tav>
                                      </p:tavLst>
                                    </p:anim>
                                    <p:animEffect transition="in" filter="fade">
                                      <p:cBhvr>
                                        <p:cTn id="123" dur="500"/>
                                        <p:tgtEl>
                                          <p:spTgt spid="24"/>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2"/>
                                        </p:tgtEl>
                                        <p:attrNameLst>
                                          <p:attrName>style.visibility</p:attrName>
                                        </p:attrNameLst>
                                      </p:cBhvr>
                                      <p:to>
                                        <p:strVal val="visible"/>
                                      </p:to>
                                    </p:set>
                                    <p:anim calcmode="lin" valueType="num">
                                      <p:cBhvr>
                                        <p:cTn id="126" dur="500" fill="hold"/>
                                        <p:tgtEl>
                                          <p:spTgt spid="32"/>
                                        </p:tgtEl>
                                        <p:attrNameLst>
                                          <p:attrName>ppt_w</p:attrName>
                                        </p:attrNameLst>
                                      </p:cBhvr>
                                      <p:tavLst>
                                        <p:tav tm="0">
                                          <p:val>
                                            <p:fltVal val="0"/>
                                          </p:val>
                                        </p:tav>
                                        <p:tav tm="100000">
                                          <p:val>
                                            <p:strVal val="#ppt_w"/>
                                          </p:val>
                                        </p:tav>
                                      </p:tavLst>
                                    </p:anim>
                                    <p:anim calcmode="lin" valueType="num">
                                      <p:cBhvr>
                                        <p:cTn id="127" dur="500" fill="hold"/>
                                        <p:tgtEl>
                                          <p:spTgt spid="32"/>
                                        </p:tgtEl>
                                        <p:attrNameLst>
                                          <p:attrName>ppt_h</p:attrName>
                                        </p:attrNameLst>
                                      </p:cBhvr>
                                      <p:tavLst>
                                        <p:tav tm="0">
                                          <p:val>
                                            <p:fltVal val="0"/>
                                          </p:val>
                                        </p:tav>
                                        <p:tav tm="100000">
                                          <p:val>
                                            <p:strVal val="#ppt_h"/>
                                          </p:val>
                                        </p:tav>
                                      </p:tavLst>
                                    </p:anim>
                                    <p:animEffect transition="in" filter="fade">
                                      <p:cBhvr>
                                        <p:cTn id="128" dur="500"/>
                                        <p:tgtEl>
                                          <p:spTgt spid="32"/>
                                        </p:tgtEl>
                                      </p:cBhvr>
                                    </p:animEffect>
                                  </p:childTnLst>
                                </p:cTn>
                              </p:par>
                              <p:par>
                                <p:cTn id="129" presetID="53" presetClass="entr" presetSubtype="16" fill="hold" grpId="0" nodeType="withEffect">
                                  <p:stCondLst>
                                    <p:cond delay="0"/>
                                  </p:stCondLst>
                                  <p:childTnLst>
                                    <p:set>
                                      <p:cBhvr>
                                        <p:cTn id="130" dur="1" fill="hold">
                                          <p:stCondLst>
                                            <p:cond delay="0"/>
                                          </p:stCondLst>
                                        </p:cTn>
                                        <p:tgtEl>
                                          <p:spTgt spid="44"/>
                                        </p:tgtEl>
                                        <p:attrNameLst>
                                          <p:attrName>style.visibility</p:attrName>
                                        </p:attrNameLst>
                                      </p:cBhvr>
                                      <p:to>
                                        <p:strVal val="visible"/>
                                      </p:to>
                                    </p:set>
                                    <p:anim calcmode="lin" valueType="num">
                                      <p:cBhvr>
                                        <p:cTn id="131" dur="500" fill="hold"/>
                                        <p:tgtEl>
                                          <p:spTgt spid="44"/>
                                        </p:tgtEl>
                                        <p:attrNameLst>
                                          <p:attrName>ppt_w</p:attrName>
                                        </p:attrNameLst>
                                      </p:cBhvr>
                                      <p:tavLst>
                                        <p:tav tm="0">
                                          <p:val>
                                            <p:fltVal val="0"/>
                                          </p:val>
                                        </p:tav>
                                        <p:tav tm="100000">
                                          <p:val>
                                            <p:strVal val="#ppt_w"/>
                                          </p:val>
                                        </p:tav>
                                      </p:tavLst>
                                    </p:anim>
                                    <p:anim calcmode="lin" valueType="num">
                                      <p:cBhvr>
                                        <p:cTn id="132" dur="500" fill="hold"/>
                                        <p:tgtEl>
                                          <p:spTgt spid="44"/>
                                        </p:tgtEl>
                                        <p:attrNameLst>
                                          <p:attrName>ppt_h</p:attrName>
                                        </p:attrNameLst>
                                      </p:cBhvr>
                                      <p:tavLst>
                                        <p:tav tm="0">
                                          <p:val>
                                            <p:fltVal val="0"/>
                                          </p:val>
                                        </p:tav>
                                        <p:tav tm="100000">
                                          <p:val>
                                            <p:strVal val="#ppt_h"/>
                                          </p:val>
                                        </p:tav>
                                      </p:tavLst>
                                    </p:anim>
                                    <p:animEffect transition="in" filter="fade">
                                      <p:cBhvr>
                                        <p:cTn id="133" dur="500"/>
                                        <p:tgtEl>
                                          <p:spTgt spid="44"/>
                                        </p:tgtEl>
                                      </p:cBhvr>
                                    </p:animEffect>
                                  </p:childTnLst>
                                </p:cTn>
                              </p:par>
                            </p:childTnLst>
                          </p:cTn>
                        </p:par>
                      </p:childTnLst>
                    </p:cTn>
                  </p:par>
                  <p:par>
                    <p:cTn id="134" fill="hold">
                      <p:stCondLst>
                        <p:cond delay="indefinite"/>
                      </p:stCondLst>
                      <p:childTnLst>
                        <p:par>
                          <p:cTn id="135" fill="hold">
                            <p:stCondLst>
                              <p:cond delay="0"/>
                            </p:stCondLst>
                            <p:childTnLst>
                              <p:par>
                                <p:cTn id="136" presetID="16" presetClass="entr" presetSubtype="21" fill="hold" grpId="0" nodeType="clickEffect">
                                  <p:stCondLst>
                                    <p:cond delay="0"/>
                                  </p:stCondLst>
                                  <p:childTnLst>
                                    <p:set>
                                      <p:cBhvr>
                                        <p:cTn id="137" dur="1" fill="hold">
                                          <p:stCondLst>
                                            <p:cond delay="0"/>
                                          </p:stCondLst>
                                        </p:cTn>
                                        <p:tgtEl>
                                          <p:spTgt spid="28"/>
                                        </p:tgtEl>
                                        <p:attrNameLst>
                                          <p:attrName>style.visibility</p:attrName>
                                        </p:attrNameLst>
                                      </p:cBhvr>
                                      <p:to>
                                        <p:strVal val="visible"/>
                                      </p:to>
                                    </p:set>
                                    <p:animEffect transition="in" filter="barn(inVertical)">
                                      <p:cBhvr>
                                        <p:cTn id="138" dur="500"/>
                                        <p:tgtEl>
                                          <p:spTgt spid="28"/>
                                        </p:tgtEl>
                                      </p:cBhvr>
                                    </p:animEffect>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20">
                                            <p:txEl>
                                              <p:pRg st="10" end="10"/>
                                            </p:txEl>
                                          </p:spTgt>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6" presetClass="entr" presetSubtype="21" fill="hold" grpId="0" nodeType="clickEffect">
                                  <p:stCondLst>
                                    <p:cond delay="0"/>
                                  </p:stCondLst>
                                  <p:childTnLst>
                                    <p:set>
                                      <p:cBhvr>
                                        <p:cTn id="146" dur="1" fill="hold">
                                          <p:stCondLst>
                                            <p:cond delay="0"/>
                                          </p:stCondLst>
                                        </p:cTn>
                                        <p:tgtEl>
                                          <p:spTgt spid="45"/>
                                        </p:tgtEl>
                                        <p:attrNameLst>
                                          <p:attrName>style.visibility</p:attrName>
                                        </p:attrNameLst>
                                      </p:cBhvr>
                                      <p:to>
                                        <p:strVal val="visible"/>
                                      </p:to>
                                    </p:set>
                                    <p:animEffect transition="in" filter="barn(inVertical)">
                                      <p:cBhvr>
                                        <p:cTn id="147" dur="500"/>
                                        <p:tgtEl>
                                          <p:spTgt spid="45"/>
                                        </p:tgtEl>
                                      </p:cBhvr>
                                    </p:animEffect>
                                  </p:childTnLst>
                                </p:cTn>
                              </p:par>
                            </p:childTnLst>
                          </p:cTn>
                        </p:par>
                      </p:childTnLst>
                    </p:cTn>
                  </p:par>
                  <p:par>
                    <p:cTn id="148" fill="hold">
                      <p:stCondLst>
                        <p:cond delay="indefinite"/>
                      </p:stCondLst>
                      <p:childTnLst>
                        <p:par>
                          <p:cTn id="149" fill="hold">
                            <p:stCondLst>
                              <p:cond delay="0"/>
                            </p:stCondLst>
                            <p:childTnLst>
                              <p:par>
                                <p:cTn id="150" presetID="1" presetClass="entr" presetSubtype="0" fill="hold" nodeType="clickEffect">
                                  <p:stCondLst>
                                    <p:cond delay="0"/>
                                  </p:stCondLst>
                                  <p:childTnLst>
                                    <p:set>
                                      <p:cBhvr>
                                        <p:cTn id="151" dur="1" fill="hold">
                                          <p:stCondLst>
                                            <p:cond delay="0"/>
                                          </p:stCondLst>
                                        </p:cTn>
                                        <p:tgtEl>
                                          <p:spTgt spid="20">
                                            <p:txEl>
                                              <p:pRg st="11" end="11"/>
                                            </p:txEl>
                                          </p:spTgt>
                                        </p:tgtEl>
                                        <p:attrNameLst>
                                          <p:attrName>style.visibility</p:attrName>
                                        </p:attrNameLst>
                                      </p:cBhvr>
                                      <p:to>
                                        <p:strVal val="visible"/>
                                      </p:to>
                                    </p:set>
                                  </p:childTnLst>
                                </p:cTn>
                              </p:par>
                            </p:childTnLst>
                          </p:cTn>
                        </p:par>
                      </p:childTnLst>
                    </p:cTn>
                  </p:par>
                  <p:par>
                    <p:cTn id="152" fill="hold">
                      <p:stCondLst>
                        <p:cond delay="indefinite"/>
                      </p:stCondLst>
                      <p:childTnLst>
                        <p:par>
                          <p:cTn id="153" fill="hold">
                            <p:stCondLst>
                              <p:cond delay="0"/>
                            </p:stCondLst>
                            <p:childTnLst>
                              <p:par>
                                <p:cTn id="154" presetID="16" presetClass="entr" presetSubtype="21" fill="hold" grpId="0" nodeType="clickEffect">
                                  <p:stCondLst>
                                    <p:cond delay="0"/>
                                  </p:stCondLst>
                                  <p:childTnLst>
                                    <p:set>
                                      <p:cBhvr>
                                        <p:cTn id="155" dur="1" fill="hold">
                                          <p:stCondLst>
                                            <p:cond delay="0"/>
                                          </p:stCondLst>
                                        </p:cTn>
                                        <p:tgtEl>
                                          <p:spTgt spid="46"/>
                                        </p:tgtEl>
                                        <p:attrNameLst>
                                          <p:attrName>style.visibility</p:attrName>
                                        </p:attrNameLst>
                                      </p:cBhvr>
                                      <p:to>
                                        <p:strVal val="visible"/>
                                      </p:to>
                                    </p:set>
                                    <p:animEffect transition="in" filter="barn(inVertical)">
                                      <p:cBhvr>
                                        <p:cTn id="15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43" grpId="0" animBg="1"/>
      <p:bldP spid="44" grpId="0" animBg="1"/>
      <p:bldP spid="45" grpId="0" animBg="1"/>
      <p:bldP spid="46" grpId="0" animBg="1"/>
      <p:bldP spid="3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a:t>
            </a:r>
            <a:r>
              <a:rPr lang="fr-FR" b="1" dirty="0" smtClean="0"/>
              <a:t>honneurs</a:t>
            </a:r>
          </a:p>
          <a:p>
            <a:pPr>
              <a:lnSpc>
                <a:spcPct val="100000"/>
              </a:lnSpc>
              <a:spcBef>
                <a:spcPts val="0"/>
              </a:spcBef>
              <a:defRPr/>
            </a:pPr>
            <a:r>
              <a:rPr lang="fr-FR" b="1" dirty="0" smtClean="0"/>
              <a:t>Principe fondamental</a:t>
            </a:r>
          </a:p>
          <a:p>
            <a:pPr algn="l">
              <a:lnSpc>
                <a:spcPct val="100000"/>
              </a:lnSpc>
              <a:spcBef>
                <a:spcPts val="0"/>
              </a:spcBef>
              <a:defRPr/>
            </a:pPr>
            <a:r>
              <a:rPr lang="fr-FR" b="1" dirty="0"/>
              <a:t>	</a:t>
            </a:r>
            <a:r>
              <a:rPr lang="fr-FR" dirty="0" smtClean="0"/>
              <a:t>Regardons de près la couleur Carreau</a:t>
            </a: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endParaRPr lang="fr-FR" dirty="0">
              <a:ea typeface="Segoe UI Black" pitchFamily="34" charset="0"/>
            </a:endParaRPr>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a:ea typeface="Segoe UI Black" pitchFamily="34" charset="0"/>
              </a:rPr>
              <a:t>	</a:t>
            </a:r>
            <a:endParaRPr lang="fr-FR" b="1" dirty="0" smtClean="0">
              <a:ea typeface="Segoe UI Black" pitchFamily="34" charset="0"/>
            </a:endParaRPr>
          </a:p>
        </p:txBody>
      </p:sp>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21" name="Rectangle à coins arrondis 20"/>
          <p:cNvSpPr/>
          <p:nvPr/>
        </p:nvSpPr>
        <p:spPr>
          <a:xfrm>
            <a:off x="463714" y="2142817"/>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Carreau</a:t>
            </a:r>
            <a:endParaRPr lang="fr-FR" sz="2400" b="1" dirty="0"/>
          </a:p>
        </p:txBody>
      </p:sp>
      <p:grpSp>
        <p:nvGrpSpPr>
          <p:cNvPr id="37" name="Groupe 36"/>
          <p:cNvGrpSpPr/>
          <p:nvPr/>
        </p:nvGrpSpPr>
        <p:grpSpPr>
          <a:xfrm>
            <a:off x="463714" y="2731113"/>
            <a:ext cx="1326598" cy="1078523"/>
            <a:chOff x="463714" y="2731113"/>
            <a:chExt cx="1326598" cy="1078523"/>
          </a:xfrm>
        </p:grpSpPr>
        <p:sp>
          <p:nvSpPr>
            <p:cNvPr id="28" name="Rectangle à coins arrondis 27"/>
            <p:cNvSpPr/>
            <p:nvPr/>
          </p:nvSpPr>
          <p:spPr>
            <a:xfrm>
              <a:off x="463714" y="2731113"/>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D 10 5 2</a:t>
              </a:r>
            </a:p>
            <a:p>
              <a:pPr algn="ctr"/>
              <a:endParaRPr lang="fr-FR" sz="2400" b="1" dirty="0">
                <a:solidFill>
                  <a:schemeClr val="tx1"/>
                </a:solidFill>
              </a:endParaRPr>
            </a:p>
            <a:p>
              <a:pPr algn="ctr"/>
              <a:r>
                <a:rPr lang="fr-FR" sz="2400" b="1" dirty="0">
                  <a:solidFill>
                    <a:schemeClr val="tx1"/>
                  </a:solidFill>
                </a:rPr>
                <a:t>V 9 4 3</a:t>
              </a:r>
            </a:p>
          </p:txBody>
        </p:sp>
        <p:sp>
          <p:nvSpPr>
            <p:cNvPr id="32" name="Rectangle à coins arrondis 31"/>
            <p:cNvSpPr/>
            <p:nvPr/>
          </p:nvSpPr>
          <p:spPr>
            <a:xfrm>
              <a:off x="965050" y="3128064"/>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5" name="ZoneTexte 34"/>
          <p:cNvSpPr txBox="1"/>
          <p:nvPr/>
        </p:nvSpPr>
        <p:spPr>
          <a:xfrm>
            <a:off x="2102339" y="2610555"/>
            <a:ext cx="9682416" cy="1200329"/>
          </a:xfrm>
          <a:prstGeom prst="rect">
            <a:avLst/>
          </a:prstGeom>
          <a:noFill/>
        </p:spPr>
        <p:txBody>
          <a:bodyPr wrap="square" rtlCol="0">
            <a:spAutoFit/>
          </a:bodyPr>
          <a:lstStyle/>
          <a:p>
            <a:r>
              <a:rPr lang="fr-FR" sz="2400" dirty="0" smtClean="0"/>
              <a:t>Combien possède-t-on de cartes équivalentes ?</a:t>
            </a:r>
          </a:p>
          <a:p>
            <a:r>
              <a:rPr lang="fr-FR" sz="2400" dirty="0" smtClean="0"/>
              <a:t>Combien peut-on affranchir de levées ?</a:t>
            </a:r>
          </a:p>
          <a:p>
            <a:r>
              <a:rPr lang="fr-FR" sz="2400" dirty="0" smtClean="0"/>
              <a:t>En sacrifiant combien de cartes équivalentes ?</a:t>
            </a:r>
            <a:endParaRPr lang="fr-FR" sz="2400" dirty="0"/>
          </a:p>
        </p:txBody>
      </p:sp>
      <p:sp>
        <p:nvSpPr>
          <p:cNvPr id="11" name="Rectangle à coins arrondis 10"/>
          <p:cNvSpPr/>
          <p:nvPr/>
        </p:nvSpPr>
        <p:spPr>
          <a:xfrm>
            <a:off x="8372250" y="2721664"/>
            <a:ext cx="1016000" cy="28725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13" name="Rectangle à coins arrondis 12"/>
          <p:cNvSpPr/>
          <p:nvPr/>
        </p:nvSpPr>
        <p:spPr>
          <a:xfrm>
            <a:off x="8372250" y="3067089"/>
            <a:ext cx="1016000" cy="28725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14" name="Rectangle à coins arrondis 13"/>
          <p:cNvSpPr/>
          <p:nvPr/>
        </p:nvSpPr>
        <p:spPr>
          <a:xfrm>
            <a:off x="8372250" y="3407674"/>
            <a:ext cx="1016000" cy="287259"/>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Tree>
    <p:extLst>
      <p:ext uri="{BB962C8B-B14F-4D97-AF65-F5344CB8AC3E}">
        <p14:creationId xmlns:p14="http://schemas.microsoft.com/office/powerpoint/2010/main" val="3801622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5">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5">
                                            <p:txEl>
                                              <p:pRg st="1" end="1"/>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barn(inVertical)">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5">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barn(inVertical)">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1" grpId="0" animBg="1"/>
      <p:bldP spid="13"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inutiles</a:t>
            </a:r>
          </a:p>
          <a:p>
            <a:r>
              <a:rPr lang="fr-FR" b="1" dirty="0" smtClean="0"/>
              <a:t>Deux nouvelles primes</a:t>
            </a:r>
          </a:p>
          <a:p>
            <a:pPr algn="l"/>
            <a:r>
              <a:rPr lang="fr-FR" b="1" dirty="0" smtClean="0"/>
              <a:t>	</a:t>
            </a:r>
            <a:r>
              <a:rPr lang="fr-FR" dirty="0" smtClean="0"/>
              <a:t>La prime allouée étant en rapport avec le risque pris, les contrats de douze ou treize levées donnent droit, </a:t>
            </a:r>
            <a:r>
              <a:rPr lang="fr-FR" b="1" dirty="0" smtClean="0"/>
              <a:t>en plus de la prime de manche</a:t>
            </a:r>
            <a:r>
              <a:rPr lang="fr-FR" dirty="0"/>
              <a:t>,</a:t>
            </a:r>
            <a:r>
              <a:rPr lang="fr-FR" dirty="0" smtClean="0"/>
              <a:t> à une prime de chelem.</a:t>
            </a:r>
          </a:p>
          <a:p>
            <a:pPr marL="342900" indent="-342900" algn="l">
              <a:buFont typeface="Arial" panose="020B0604020202020204" pitchFamily="34" charset="0"/>
              <a:buChar char="•"/>
            </a:pPr>
            <a:r>
              <a:rPr lang="fr-FR" b="1" dirty="0" smtClean="0"/>
              <a:t>Prime </a:t>
            </a:r>
            <a:r>
              <a:rPr lang="fr-FR" b="1" dirty="0"/>
              <a:t>de petit chelem </a:t>
            </a:r>
            <a:r>
              <a:rPr lang="fr-FR" b="1" dirty="0" smtClean="0"/>
              <a:t>: </a:t>
            </a:r>
            <a:r>
              <a:rPr lang="fr-FR" dirty="0" smtClean="0"/>
              <a:t>le contrat de 6SA appelé « petit chelem » donne droit à une prime supplémentaire de</a:t>
            </a:r>
            <a:endParaRPr lang="fr-FR" dirty="0">
              <a:solidFill>
                <a:srgbClr val="FF0000"/>
              </a:solidFill>
            </a:endParaRPr>
          </a:p>
          <a:p>
            <a:pPr marL="342900" indent="-342900" algn="l">
              <a:buFont typeface="Arial" panose="020B0604020202020204" pitchFamily="34" charset="0"/>
              <a:buChar char="•"/>
            </a:pPr>
            <a:r>
              <a:rPr lang="fr-FR" b="1" dirty="0"/>
              <a:t>Prime de </a:t>
            </a:r>
            <a:r>
              <a:rPr lang="fr-FR" b="1" dirty="0" smtClean="0"/>
              <a:t>grand chelem </a:t>
            </a:r>
            <a:r>
              <a:rPr lang="fr-FR" b="1" dirty="0"/>
              <a:t>: </a:t>
            </a:r>
            <a:r>
              <a:rPr lang="fr-FR" dirty="0"/>
              <a:t>le contrat de </a:t>
            </a:r>
            <a:r>
              <a:rPr lang="fr-FR" dirty="0" smtClean="0"/>
              <a:t>7SA </a:t>
            </a:r>
            <a:r>
              <a:rPr lang="fr-FR" dirty="0"/>
              <a:t>appelé « </a:t>
            </a:r>
            <a:r>
              <a:rPr lang="fr-FR" dirty="0" err="1" smtClean="0"/>
              <a:t>grandchelem</a:t>
            </a:r>
            <a:r>
              <a:rPr lang="fr-FR" dirty="0"/>
              <a:t> » donne droit à une prime supplémentaire </a:t>
            </a:r>
            <a:r>
              <a:rPr lang="fr-FR" dirty="0" smtClean="0"/>
              <a:t>de</a:t>
            </a:r>
          </a:p>
          <a:p>
            <a:pPr marL="342900" indent="-342900" algn="l">
              <a:buFont typeface="Arial" panose="020B0604020202020204" pitchFamily="34" charset="0"/>
              <a:buChar char="•"/>
            </a:pPr>
            <a:endParaRPr lang="fr-FR" dirty="0">
              <a:solidFill>
                <a:srgbClr val="FF0000"/>
              </a:solidFill>
            </a:endParaRPr>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3954581" y="2892324"/>
            <a:ext cx="1727203"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300 points</a:t>
            </a:r>
            <a:endParaRPr lang="fr-FR" sz="2400" b="1" dirty="0">
              <a:solidFill>
                <a:schemeClr val="tx1"/>
              </a:solidFill>
            </a:endParaRPr>
          </a:p>
        </p:txBody>
      </p:sp>
      <p:sp>
        <p:nvSpPr>
          <p:cNvPr id="7" name="Rectangle à coins arrondis 6"/>
          <p:cNvSpPr/>
          <p:nvPr/>
        </p:nvSpPr>
        <p:spPr>
          <a:xfrm>
            <a:off x="3954581" y="3669954"/>
            <a:ext cx="1727203" cy="367323"/>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1000 points</a:t>
            </a:r>
            <a:endParaRPr lang="fr-FR" sz="2400" b="1" dirty="0">
              <a:solidFill>
                <a:schemeClr val="tx1"/>
              </a:solidFill>
            </a:endParaRPr>
          </a:p>
        </p:txBody>
      </p:sp>
    </p:spTree>
    <p:extLst>
      <p:ext uri="{BB962C8B-B14F-4D97-AF65-F5344CB8AC3E}">
        <p14:creationId xmlns:p14="http://schemas.microsoft.com/office/powerpoint/2010/main" val="390325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honneurs</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latin typeface="Segoe UI Black" pitchFamily="34" charset="0"/>
                <a:ea typeface="Segoe UI Black" pitchFamily="34" charset="0"/>
              </a:rPr>
              <a:t>			</a:t>
            </a:r>
            <a:r>
              <a:rPr lang="fr-FR" dirty="0">
                <a:latin typeface="Segoe UI Black" pitchFamily="34" charset="0"/>
                <a:ea typeface="Segoe UI Black" pitchFamily="34" charset="0"/>
              </a:rPr>
              <a:t>	</a:t>
            </a:r>
            <a:endParaRPr lang="fr-FR" dirty="0" smtClean="0">
              <a:latin typeface="Segoe UI Black" pitchFamily="34" charset="0"/>
              <a:ea typeface="Segoe UI Black" pitchFamily="34" charset="0"/>
            </a:endParaRP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3802659777"/>
              </p:ext>
            </p:extLst>
          </p:nvPr>
        </p:nvGraphicFramePr>
        <p:xfrm>
          <a:off x="230659" y="1242341"/>
          <a:ext cx="2965620" cy="7416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3SA</a:t>
                      </a:r>
                    </a:p>
                  </a:txBody>
                  <a:tcPr/>
                </a:tc>
                <a:tc>
                  <a:txBody>
                    <a:bodyPr/>
                    <a:lstStyle/>
                    <a:p>
                      <a:pPr algn="ctr"/>
                      <a:r>
                        <a:rPr lang="fr-FR" b="1" dirty="0" smtClean="0"/>
                        <a:t>fin</a:t>
                      </a:r>
                      <a:endParaRPr lang="fr-FR" b="1" dirty="0"/>
                    </a:p>
                  </a:txBody>
                  <a:tcPr/>
                </a:tc>
              </a:tr>
            </a:tbl>
          </a:graphicData>
        </a:graphic>
      </p:graphicFrame>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
        <p:nvSpPr>
          <p:cNvPr id="9" name="Rectangle à coins arrondis 8"/>
          <p:cNvSpPr/>
          <p:nvPr/>
        </p:nvSpPr>
        <p:spPr>
          <a:xfrm>
            <a:off x="1815794" y="2426509"/>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5 3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A 8 6 4</a:t>
            </a:r>
            <a:endParaRPr lang="fr-FR" sz="2400" b="1" dirty="0" smtClean="0">
              <a:solidFill>
                <a:schemeClr val="dk1"/>
              </a:solidFill>
            </a:endParaRPr>
          </a:p>
          <a:p>
            <a:r>
              <a:rPr lang="fr-FR" sz="2400" dirty="0" smtClean="0">
                <a:solidFill>
                  <a:srgbClr val="FFC000"/>
                </a:solidFill>
              </a:rPr>
              <a:t>♦ </a:t>
            </a:r>
            <a:r>
              <a:rPr lang="fr-FR" sz="2400" b="1" dirty="0">
                <a:solidFill>
                  <a:schemeClr val="tx1"/>
                </a:solidFill>
              </a:rPr>
              <a:t>D 10 5 2 </a:t>
            </a:r>
            <a:r>
              <a:rPr lang="fr-FR" sz="2400" dirty="0" smtClean="0">
                <a:solidFill>
                  <a:srgbClr val="00B050"/>
                </a:solidFill>
              </a:rPr>
              <a:t>♣ </a:t>
            </a:r>
            <a:r>
              <a:rPr lang="fr-FR" sz="2400" b="1" dirty="0">
                <a:solidFill>
                  <a:schemeClr val="dk1"/>
                </a:solidFill>
              </a:rPr>
              <a:t>9 7</a:t>
            </a:r>
            <a:endParaRPr lang="fr-FR" sz="2400" dirty="0">
              <a:latin typeface="Segoe UI Black" pitchFamily="34" charset="0"/>
              <a:ea typeface="Segoe UI Black" pitchFamily="34" charset="0"/>
            </a:endParaRPr>
          </a:p>
        </p:txBody>
      </p:sp>
      <p:sp>
        <p:nvSpPr>
          <p:cNvPr id="10" name="Rectangle à coins arrondis 9"/>
          <p:cNvSpPr/>
          <p:nvPr/>
        </p:nvSpPr>
        <p:spPr>
          <a:xfrm>
            <a:off x="3266633" y="3803217"/>
            <a:ext cx="1881320"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8 2</a:t>
            </a:r>
            <a:r>
              <a:rPr lang="fr-FR" sz="2400" b="1" dirty="0"/>
              <a:t> </a:t>
            </a:r>
            <a:endParaRPr lang="fr-FR" sz="2400" b="1" dirty="0" smtClean="0"/>
          </a:p>
          <a:p>
            <a:pPr>
              <a:defRPr/>
            </a:pPr>
            <a:r>
              <a:rPr lang="fr-FR" sz="2400" dirty="0" smtClean="0">
                <a:solidFill>
                  <a:srgbClr val="FF0000"/>
                </a:solidFill>
              </a:rPr>
              <a:t>♥ </a:t>
            </a:r>
            <a:r>
              <a:rPr lang="fr-FR" sz="2400" b="1" dirty="0">
                <a:solidFill>
                  <a:schemeClr val="dk1"/>
                </a:solidFill>
              </a:rPr>
              <a:t>D 10 9 5</a:t>
            </a:r>
          </a:p>
          <a:p>
            <a:r>
              <a:rPr lang="fr-FR" sz="2400" dirty="0" smtClean="0">
                <a:solidFill>
                  <a:srgbClr val="FFC000"/>
                </a:solidFill>
              </a:rPr>
              <a:t>♦ </a:t>
            </a:r>
            <a:r>
              <a:rPr lang="fr-FR" sz="2400" b="1" dirty="0">
                <a:solidFill>
                  <a:schemeClr val="tx1"/>
                </a:solidFill>
              </a:rPr>
              <a:t>R 7</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D V 10 4 2</a:t>
            </a:r>
            <a:endParaRPr lang="fr-FR" sz="2400" dirty="0"/>
          </a:p>
        </p:txBody>
      </p:sp>
      <p:sp>
        <p:nvSpPr>
          <p:cNvPr id="11" name="Rectangle à coins arrondis 10"/>
          <p:cNvSpPr/>
          <p:nvPr/>
        </p:nvSpPr>
        <p:spPr>
          <a:xfrm>
            <a:off x="1839339" y="5184051"/>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7</a:t>
            </a:r>
          </a:p>
          <a:p>
            <a:r>
              <a:rPr lang="fr-FR" sz="2400" dirty="0" smtClean="0">
                <a:solidFill>
                  <a:srgbClr val="FF0000"/>
                </a:solidFill>
              </a:rPr>
              <a:t>♥ </a:t>
            </a:r>
            <a:r>
              <a:rPr lang="fr-FR" sz="2400" b="1" dirty="0" smtClean="0">
                <a:solidFill>
                  <a:schemeClr val="dk1"/>
                </a:solidFill>
              </a:rPr>
              <a:t>R 3 2</a:t>
            </a:r>
          </a:p>
          <a:p>
            <a:r>
              <a:rPr lang="fr-FR" sz="2400" dirty="0" smtClean="0">
                <a:solidFill>
                  <a:srgbClr val="FFC000"/>
                </a:solidFill>
              </a:rPr>
              <a:t>♦ </a:t>
            </a:r>
            <a:r>
              <a:rPr lang="fr-FR" sz="2400" b="1" dirty="0" smtClean="0">
                <a:solidFill>
                  <a:schemeClr val="tx1"/>
                </a:solidFill>
              </a:rPr>
              <a:t>V 9 4 3</a:t>
            </a:r>
          </a:p>
          <a:p>
            <a:pPr>
              <a:defRPr/>
            </a:pPr>
            <a:r>
              <a:rPr lang="fr-FR" sz="2400" dirty="0" smtClean="0">
                <a:solidFill>
                  <a:srgbClr val="00B050"/>
                </a:solidFill>
              </a:rPr>
              <a:t>♣ </a:t>
            </a:r>
            <a:r>
              <a:rPr lang="fr-FR" sz="2400" b="1" dirty="0">
                <a:solidFill>
                  <a:schemeClr val="dk1"/>
                </a:solidFill>
              </a:rPr>
              <a:t>A </a:t>
            </a:r>
            <a:r>
              <a:rPr lang="fr-FR" sz="2400" b="1" dirty="0" smtClean="0">
                <a:solidFill>
                  <a:schemeClr val="dk1"/>
                </a:solidFill>
              </a:rPr>
              <a:t>R 8</a:t>
            </a:r>
            <a:endParaRPr lang="fr-FR" sz="2400" dirty="0">
              <a:ea typeface="Segoe UI Black" pitchFamily="34" charset="0"/>
            </a:endParaRPr>
          </a:p>
        </p:txBody>
      </p:sp>
      <p:sp>
        <p:nvSpPr>
          <p:cNvPr id="12" name="Rectangle à coins arrondis 11"/>
          <p:cNvSpPr/>
          <p:nvPr/>
        </p:nvSpPr>
        <p:spPr>
          <a:xfrm>
            <a:off x="230658" y="3817928"/>
            <a:ext cx="1832603"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V 10 9 6 4</a:t>
            </a:r>
          </a:p>
          <a:p>
            <a:r>
              <a:rPr lang="fr-FR" sz="2400" dirty="0" smtClean="0">
                <a:solidFill>
                  <a:srgbClr val="FF0000"/>
                </a:solidFill>
              </a:rPr>
              <a:t>♥ </a:t>
            </a:r>
            <a:r>
              <a:rPr lang="fr-FR" sz="2400" b="1" dirty="0">
                <a:solidFill>
                  <a:schemeClr val="dk1"/>
                </a:solidFill>
              </a:rPr>
              <a:t>V 7</a:t>
            </a:r>
            <a:endParaRPr lang="fr-FR" sz="2400" b="1" dirty="0" smtClean="0">
              <a:solidFill>
                <a:schemeClr val="tx1"/>
              </a:solidFill>
            </a:endParaRPr>
          </a:p>
          <a:p>
            <a:r>
              <a:rPr lang="fr-FR" sz="2400" dirty="0" smtClean="0">
                <a:solidFill>
                  <a:srgbClr val="FFC000"/>
                </a:solidFill>
              </a:rPr>
              <a:t>♦ </a:t>
            </a:r>
            <a:r>
              <a:rPr lang="fr-FR" sz="2400" b="1" dirty="0">
                <a:solidFill>
                  <a:schemeClr val="tx1"/>
                </a:solidFill>
              </a:rPr>
              <a:t>A 8 6 </a:t>
            </a:r>
            <a:endParaRPr lang="fr-FR" sz="2400" b="1" dirty="0" smtClean="0">
              <a:solidFill>
                <a:schemeClr val="tx1"/>
              </a:solidFill>
            </a:endParaRPr>
          </a:p>
          <a:p>
            <a:r>
              <a:rPr lang="fr-FR" sz="2400" dirty="0" smtClean="0">
                <a:solidFill>
                  <a:srgbClr val="00B050"/>
                </a:solidFill>
              </a:rPr>
              <a:t>♣ </a:t>
            </a:r>
            <a:r>
              <a:rPr lang="fr-FR" sz="2400" b="1" dirty="0">
                <a:solidFill>
                  <a:schemeClr val="dk1"/>
                </a:solidFill>
              </a:rPr>
              <a:t>6 5 3</a:t>
            </a:r>
            <a:endParaRPr lang="fr-FR" sz="2400" dirty="0">
              <a:solidFill>
                <a:schemeClr val="tx1"/>
              </a:solidFill>
            </a:endParaRPr>
          </a:p>
        </p:txBody>
      </p:sp>
      <p:sp>
        <p:nvSpPr>
          <p:cNvPr id="13" name="Rectangle à coins arrondis 12"/>
          <p:cNvSpPr/>
          <p:nvPr/>
        </p:nvSpPr>
        <p:spPr>
          <a:xfrm>
            <a:off x="2133615" y="4035092"/>
            <a:ext cx="1062664" cy="100249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N</a:t>
            </a:r>
          </a:p>
          <a:p>
            <a:pPr algn="ctr"/>
            <a:r>
              <a:rPr lang="fr-FR" sz="2000" b="1" dirty="0" smtClean="0"/>
              <a:t>O        E</a:t>
            </a:r>
          </a:p>
          <a:p>
            <a:pPr algn="ctr"/>
            <a:r>
              <a:rPr lang="fr-FR" sz="2000" b="1" dirty="0"/>
              <a:t>S</a:t>
            </a:r>
          </a:p>
        </p:txBody>
      </p:sp>
      <p:sp>
        <p:nvSpPr>
          <p:cNvPr id="20" name="ZoneTexte 19"/>
          <p:cNvSpPr txBox="1"/>
          <p:nvPr/>
        </p:nvSpPr>
        <p:spPr>
          <a:xfrm>
            <a:off x="5218307" y="1242341"/>
            <a:ext cx="6652417" cy="4524315"/>
          </a:xfrm>
          <a:prstGeom prst="rect">
            <a:avLst/>
          </a:prstGeom>
          <a:noFill/>
        </p:spPr>
        <p:txBody>
          <a:bodyPr wrap="square" rtlCol="0">
            <a:spAutoFit/>
          </a:bodyPr>
          <a:lstStyle/>
          <a:p>
            <a:r>
              <a:rPr lang="fr-FR" sz="2400" b="1" dirty="0" smtClean="0"/>
              <a:t>Voyons le déroulement du coup</a:t>
            </a:r>
            <a:endParaRPr lang="fr-FR" b="1" dirty="0" smtClean="0"/>
          </a:p>
          <a:p>
            <a:pPr marL="342900" indent="-342900">
              <a:buFont typeface="Arial" panose="020B0604020202020204" pitchFamily="34" charset="0"/>
              <a:buChar char="•"/>
            </a:pPr>
            <a:r>
              <a:rPr lang="fr-FR" sz="2400" dirty="0" smtClean="0"/>
              <a:t>On prend l’entame du Roi de Pique</a:t>
            </a:r>
          </a:p>
          <a:p>
            <a:pPr marL="342900" indent="-342900">
              <a:buFont typeface="Arial" panose="020B0604020202020204" pitchFamily="34" charset="0"/>
              <a:buChar char="•"/>
            </a:pPr>
            <a:r>
              <a:rPr lang="fr-FR" sz="2400" dirty="0" smtClean="0"/>
              <a:t>On joue le 3 de Carreau pour le 10 du mort et le Roi d’Est</a:t>
            </a:r>
          </a:p>
          <a:p>
            <a:pPr marL="342900" indent="-342900">
              <a:buFont typeface="Arial" panose="020B0604020202020204" pitchFamily="34" charset="0"/>
              <a:buChar char="•"/>
            </a:pPr>
            <a:r>
              <a:rPr lang="fr-FR" sz="2400" dirty="0" smtClean="0"/>
              <a:t>On prend le retour Pique de l’As du mort</a:t>
            </a:r>
          </a:p>
          <a:p>
            <a:pPr marL="342900" indent="-342900">
              <a:buFont typeface="Arial" panose="020B0604020202020204" pitchFamily="34" charset="0"/>
              <a:buChar char="•"/>
            </a:pPr>
            <a:r>
              <a:rPr lang="fr-FR" sz="2400" dirty="0" smtClean="0"/>
              <a:t>On joue le 2 de Carreau pour le 9 de la main et l’As d’Ouest</a:t>
            </a:r>
          </a:p>
          <a:p>
            <a:r>
              <a:rPr lang="fr-FR" sz="2400" dirty="0" smtClean="0"/>
              <a:t>Quel que soit le retour, on dispose de deux levées affranchies à Carreau en plus des 7 levées maîtresses que l’on possédait au départ</a:t>
            </a:r>
            <a:endParaRPr lang="fr-FR" sz="2400" dirty="0"/>
          </a:p>
          <a:p>
            <a:r>
              <a:rPr lang="fr-FR" sz="2400" smtClean="0"/>
              <a:t>Sacrifier deux </a:t>
            </a:r>
            <a:r>
              <a:rPr lang="fr-FR" sz="2400" dirty="0" smtClean="0"/>
              <a:t>honneurs en rendant deux fois la main a été le prix à payer</a:t>
            </a:r>
          </a:p>
        </p:txBody>
      </p:sp>
      <p:sp>
        <p:nvSpPr>
          <p:cNvPr id="5" name="Rectangle à coins arrondis 4"/>
          <p:cNvSpPr/>
          <p:nvPr/>
        </p:nvSpPr>
        <p:spPr>
          <a:xfrm>
            <a:off x="5384800" y="5877169"/>
            <a:ext cx="6485924" cy="75428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IL FAUT SAVOIR DONNER POUR RECEVOIR</a:t>
            </a:r>
          </a:p>
        </p:txBody>
      </p:sp>
      <p:sp>
        <p:nvSpPr>
          <p:cNvPr id="8" name="Ellipse 7"/>
          <p:cNvSpPr/>
          <p:nvPr/>
        </p:nvSpPr>
        <p:spPr>
          <a:xfrm>
            <a:off x="633046" y="3834597"/>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Ellipse 46"/>
          <p:cNvSpPr/>
          <p:nvPr/>
        </p:nvSpPr>
        <p:spPr>
          <a:xfrm>
            <a:off x="2664947" y="2449439"/>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Ellipse 47"/>
          <p:cNvSpPr/>
          <p:nvPr/>
        </p:nvSpPr>
        <p:spPr>
          <a:xfrm>
            <a:off x="3647324" y="3820512"/>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Ellipse 48"/>
          <p:cNvSpPr/>
          <p:nvPr/>
        </p:nvSpPr>
        <p:spPr>
          <a:xfrm>
            <a:off x="2229840" y="5209347"/>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Ellipse 49"/>
          <p:cNvSpPr/>
          <p:nvPr/>
        </p:nvSpPr>
        <p:spPr>
          <a:xfrm>
            <a:off x="2922856" y="5954220"/>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Ellipse 50"/>
          <p:cNvSpPr/>
          <p:nvPr/>
        </p:nvSpPr>
        <p:spPr>
          <a:xfrm>
            <a:off x="1081356" y="4588970"/>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Ellipse 51"/>
          <p:cNvSpPr/>
          <p:nvPr/>
        </p:nvSpPr>
        <p:spPr>
          <a:xfrm>
            <a:off x="3647325" y="4567713"/>
            <a:ext cx="257908"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Ellipse 52"/>
          <p:cNvSpPr/>
          <p:nvPr/>
        </p:nvSpPr>
        <p:spPr>
          <a:xfrm>
            <a:off x="2487749" y="3189784"/>
            <a:ext cx="367370"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Ellipse 53"/>
          <p:cNvSpPr/>
          <p:nvPr/>
        </p:nvSpPr>
        <p:spPr>
          <a:xfrm>
            <a:off x="3881090" y="3820512"/>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5" name="Ellipse 54"/>
          <p:cNvSpPr/>
          <p:nvPr/>
        </p:nvSpPr>
        <p:spPr>
          <a:xfrm>
            <a:off x="2223528" y="2449438"/>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Ellipse 55"/>
          <p:cNvSpPr/>
          <p:nvPr/>
        </p:nvSpPr>
        <p:spPr>
          <a:xfrm>
            <a:off x="2713190" y="5205344"/>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Ellipse 56"/>
          <p:cNvSpPr/>
          <p:nvPr/>
        </p:nvSpPr>
        <p:spPr>
          <a:xfrm>
            <a:off x="1224420" y="3831908"/>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Ellipse 57"/>
          <p:cNvSpPr/>
          <p:nvPr/>
        </p:nvSpPr>
        <p:spPr>
          <a:xfrm>
            <a:off x="3067324" y="3202101"/>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Ellipse 58"/>
          <p:cNvSpPr/>
          <p:nvPr/>
        </p:nvSpPr>
        <p:spPr>
          <a:xfrm>
            <a:off x="3907472" y="4567712"/>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Ellipse 59"/>
          <p:cNvSpPr/>
          <p:nvPr/>
        </p:nvSpPr>
        <p:spPr>
          <a:xfrm>
            <a:off x="2481437" y="5954219"/>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Ellipse 60"/>
          <p:cNvSpPr/>
          <p:nvPr/>
        </p:nvSpPr>
        <p:spPr>
          <a:xfrm>
            <a:off x="631982" y="4588969"/>
            <a:ext cx="257909" cy="28514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375891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xEl>
                                              <p:pRg st="1" end="1"/>
                                            </p:txEl>
                                          </p:spTgt>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animEffect transition="in" filter="fade">
                                      <p:cBhvr>
                                        <p:cTn id="9" dur="500"/>
                                        <p:tgtEl>
                                          <p:spTgt spid="47"/>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xEl>
                                              <p:pRg st="2" end="2"/>
                                            </p:txEl>
                                          </p:spTgt>
                                        </p:tgtEl>
                                        <p:attrNameLst>
                                          <p:attrName>style.visibility</p:attrName>
                                        </p:attrNameLst>
                                      </p:cBhvr>
                                      <p:to>
                                        <p:strVal val="visible"/>
                                      </p:to>
                                    </p:se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fade">
                                      <p:cBhvr>
                                        <p:cTn id="31" dur="500"/>
                                        <p:tgtEl>
                                          <p:spTgt spid="5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xEl>
                                              <p:pRg st="3" end="3"/>
                                            </p:txEl>
                                          </p:spTgt>
                                        </p:tgtEl>
                                        <p:attrNameLst>
                                          <p:attrName>style.visibility</p:attrName>
                                        </p:attrNameLst>
                                      </p:cBhvr>
                                      <p:to>
                                        <p:strVal val="visible"/>
                                      </p:to>
                                    </p:set>
                                  </p:childTnLst>
                                </p:cTn>
                              </p:par>
                              <p:par>
                                <p:cTn id="39" presetID="10" presetClass="entr" presetSubtype="0" fill="hold" grpId="0"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xEl>
                                              <p:pRg st="4" end="4"/>
                                            </p:txEl>
                                          </p:spTgt>
                                        </p:tgtEl>
                                        <p:attrNameLst>
                                          <p:attrName>style.visibility</p:attrName>
                                        </p:attrNameLst>
                                      </p:cBhvr>
                                      <p:to>
                                        <p:strVal val="visible"/>
                                      </p:to>
                                    </p:set>
                                  </p:childTnLst>
                                </p:cTn>
                              </p:par>
                              <p:par>
                                <p:cTn id="55" presetID="10" presetClass="entr" presetSubtype="0"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500"/>
                                        <p:tgtEl>
                                          <p:spTgt spid="5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500"/>
                                        <p:tgtEl>
                                          <p:spTgt spid="59"/>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1"/>
                                        </p:tgtEl>
                                        <p:attrNameLst>
                                          <p:attrName>style.visibility</p:attrName>
                                        </p:attrNameLst>
                                      </p:cBhvr>
                                      <p:to>
                                        <p:strVal val="visible"/>
                                      </p:to>
                                    </p:set>
                                    <p:animEffect transition="in" filter="fade">
                                      <p:cBhvr>
                                        <p:cTn id="66" dur="500"/>
                                        <p:tgtEl>
                                          <p:spTgt spid="61"/>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
                                            <p:txEl>
                                              <p:pRg st="6" end="6"/>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p:cTn id="79" dur="500" fill="hold"/>
                                        <p:tgtEl>
                                          <p:spTgt spid="5"/>
                                        </p:tgtEl>
                                        <p:attrNameLst>
                                          <p:attrName>ppt_w</p:attrName>
                                        </p:attrNameLst>
                                      </p:cBhvr>
                                      <p:tavLst>
                                        <p:tav tm="0">
                                          <p:val>
                                            <p:fltVal val="0"/>
                                          </p:val>
                                        </p:tav>
                                        <p:tav tm="100000">
                                          <p:val>
                                            <p:strVal val="#ppt_w"/>
                                          </p:val>
                                        </p:tav>
                                      </p:tavLst>
                                    </p:anim>
                                    <p:anim calcmode="lin" valueType="num">
                                      <p:cBhvr>
                                        <p:cTn id="80" dur="500" fill="hold"/>
                                        <p:tgtEl>
                                          <p:spTgt spid="5"/>
                                        </p:tgtEl>
                                        <p:attrNameLst>
                                          <p:attrName>ppt_h</p:attrName>
                                        </p:attrNameLst>
                                      </p:cBhvr>
                                      <p:tavLst>
                                        <p:tav tm="0">
                                          <p:val>
                                            <p:fltVal val="0"/>
                                          </p:val>
                                        </p:tav>
                                        <p:tav tm="100000">
                                          <p:val>
                                            <p:strVal val="#ppt_h"/>
                                          </p:val>
                                        </p:tav>
                                      </p:tavLst>
                                    </p:anim>
                                    <p:animEffect transition="in" filter="fade">
                                      <p:cBhvr>
                                        <p:cTn id="8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smtClean="0"/>
              <a:t>Exercice 3-1</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ea typeface="Segoe UI Black" pitchFamily="34" charset="0"/>
              </a:rPr>
              <a:t>	Combien de cartes équivalentes le déclarant possède-t-il dans chacune des combinaisons suivantes ?</a:t>
            </a: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29" name="Groupe 28"/>
          <p:cNvGrpSpPr/>
          <p:nvPr/>
        </p:nvGrpSpPr>
        <p:grpSpPr>
          <a:xfrm>
            <a:off x="6411103" y="2594976"/>
            <a:ext cx="1583190" cy="1078523"/>
            <a:chOff x="10287534" y="2946668"/>
            <a:chExt cx="1583190" cy="1078523"/>
          </a:xfrm>
        </p:grpSpPr>
        <p:sp>
          <p:nvSpPr>
            <p:cNvPr id="30" name="Rectangle à coins arrondis 29"/>
            <p:cNvSpPr/>
            <p:nvPr/>
          </p:nvSpPr>
          <p:spPr>
            <a:xfrm>
              <a:off x="10287534"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5</a:t>
              </a:r>
            </a:p>
            <a:p>
              <a:pPr algn="ctr"/>
              <a:endParaRPr lang="fr-FR" sz="2400" b="1" dirty="0" smtClean="0">
                <a:solidFill>
                  <a:schemeClr val="tx1"/>
                </a:solidFill>
              </a:endParaRPr>
            </a:p>
            <a:p>
              <a:pPr algn="ctr"/>
              <a:r>
                <a:rPr lang="fr-FR" sz="2400" b="1" dirty="0" smtClean="0">
                  <a:solidFill>
                    <a:schemeClr val="tx1"/>
                  </a:solidFill>
                </a:rPr>
                <a:t>7 2</a:t>
              </a:r>
              <a:endParaRPr lang="fr-FR" sz="2400" b="1" dirty="0">
                <a:solidFill>
                  <a:schemeClr val="tx1"/>
                </a:solidFill>
              </a:endParaRPr>
            </a:p>
          </p:txBody>
        </p:sp>
        <p:sp>
          <p:nvSpPr>
            <p:cNvPr id="31" name="Rectangle à coins arrondis 30"/>
            <p:cNvSpPr/>
            <p:nvPr/>
          </p:nvSpPr>
          <p:spPr>
            <a:xfrm>
              <a:off x="10917166"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2" name="Rectangle à coins arrondis 31"/>
          <p:cNvSpPr/>
          <p:nvPr/>
        </p:nvSpPr>
        <p:spPr>
          <a:xfrm>
            <a:off x="6702514" y="401510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0</a:t>
            </a:r>
            <a:endParaRPr lang="fr-FR" sz="2400" b="1" dirty="0">
              <a:solidFill>
                <a:schemeClr val="tx1"/>
              </a:solidFill>
            </a:endParaRPr>
          </a:p>
        </p:txBody>
      </p:sp>
      <p:grpSp>
        <p:nvGrpSpPr>
          <p:cNvPr id="33" name="Groupe 32"/>
          <p:cNvGrpSpPr/>
          <p:nvPr/>
        </p:nvGrpSpPr>
        <p:grpSpPr>
          <a:xfrm>
            <a:off x="1109515" y="2563812"/>
            <a:ext cx="1583190" cy="1078523"/>
            <a:chOff x="1087159" y="2946668"/>
            <a:chExt cx="1583190" cy="1078523"/>
          </a:xfrm>
        </p:grpSpPr>
        <p:sp>
          <p:nvSpPr>
            <p:cNvPr id="34" name="Rectangle à coins arrondis 33"/>
            <p:cNvSpPr/>
            <p:nvPr/>
          </p:nvSpPr>
          <p:spPr>
            <a:xfrm>
              <a:off x="1087159"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a:t>
              </a:r>
            </a:p>
            <a:p>
              <a:pPr algn="ctr"/>
              <a:endParaRPr lang="fr-FR" sz="2400" b="1" dirty="0" smtClean="0">
                <a:solidFill>
                  <a:schemeClr val="tx1"/>
                </a:solidFill>
              </a:endParaRPr>
            </a:p>
            <a:p>
              <a:pPr algn="ctr"/>
              <a:r>
                <a:rPr lang="fr-FR" sz="2400" b="1" dirty="0" smtClean="0">
                  <a:solidFill>
                    <a:schemeClr val="tx1"/>
                  </a:solidFill>
                </a:rPr>
                <a:t>7 5 2</a:t>
              </a:r>
              <a:endParaRPr lang="fr-FR" sz="2400" b="1" dirty="0">
                <a:solidFill>
                  <a:schemeClr val="tx1"/>
                </a:solidFill>
              </a:endParaRPr>
            </a:p>
          </p:txBody>
        </p:sp>
        <p:sp>
          <p:nvSpPr>
            <p:cNvPr id="35" name="Rectangle à coins arrondis 34"/>
            <p:cNvSpPr/>
            <p:nvPr/>
          </p:nvSpPr>
          <p:spPr>
            <a:xfrm>
              <a:off x="1716791"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6" name="Rectangle à coins arrondis 35"/>
          <p:cNvSpPr/>
          <p:nvPr/>
        </p:nvSpPr>
        <p:spPr>
          <a:xfrm>
            <a:off x="1400926" y="400765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grpSp>
        <p:nvGrpSpPr>
          <p:cNvPr id="37" name="Groupe 36"/>
          <p:cNvGrpSpPr/>
          <p:nvPr/>
        </p:nvGrpSpPr>
        <p:grpSpPr>
          <a:xfrm>
            <a:off x="4643907" y="2594976"/>
            <a:ext cx="1583190" cy="1078523"/>
            <a:chOff x="7220743" y="2946668"/>
            <a:chExt cx="1583190" cy="1078523"/>
          </a:xfrm>
        </p:grpSpPr>
        <p:sp>
          <p:nvSpPr>
            <p:cNvPr id="38" name="Rectangle à coins arrondis 37"/>
            <p:cNvSpPr/>
            <p:nvPr/>
          </p:nvSpPr>
          <p:spPr>
            <a:xfrm>
              <a:off x="7220743"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10 8 6</a:t>
              </a:r>
            </a:p>
            <a:p>
              <a:pPr algn="ctr"/>
              <a:endParaRPr lang="fr-FR" sz="2400" b="1" dirty="0" smtClean="0">
                <a:solidFill>
                  <a:schemeClr val="tx1"/>
                </a:solidFill>
              </a:endParaRPr>
            </a:p>
            <a:p>
              <a:pPr algn="ctr"/>
              <a:r>
                <a:rPr lang="fr-FR" sz="2400" b="1" dirty="0" smtClean="0">
                  <a:solidFill>
                    <a:schemeClr val="tx1"/>
                  </a:solidFill>
                </a:rPr>
                <a:t>V 9 2</a:t>
              </a:r>
              <a:endParaRPr lang="fr-FR" sz="2400" b="1" dirty="0">
                <a:solidFill>
                  <a:schemeClr val="tx1"/>
                </a:solidFill>
              </a:endParaRPr>
            </a:p>
          </p:txBody>
        </p:sp>
        <p:sp>
          <p:nvSpPr>
            <p:cNvPr id="39" name="Rectangle à coins arrondis 38"/>
            <p:cNvSpPr/>
            <p:nvPr/>
          </p:nvSpPr>
          <p:spPr>
            <a:xfrm>
              <a:off x="7850375"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0" name="Rectangle à coins arrondis 39"/>
          <p:cNvSpPr/>
          <p:nvPr/>
        </p:nvSpPr>
        <p:spPr>
          <a:xfrm>
            <a:off x="4935318" y="401510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a:t>
            </a:r>
            <a:endParaRPr lang="fr-FR" sz="2400" b="1" dirty="0">
              <a:solidFill>
                <a:schemeClr val="tx1"/>
              </a:solidFill>
            </a:endParaRPr>
          </a:p>
        </p:txBody>
      </p:sp>
      <p:grpSp>
        <p:nvGrpSpPr>
          <p:cNvPr id="41" name="Groupe 40"/>
          <p:cNvGrpSpPr/>
          <p:nvPr/>
        </p:nvGrpSpPr>
        <p:grpSpPr>
          <a:xfrm>
            <a:off x="2876711" y="2594976"/>
            <a:ext cx="1583190" cy="1078523"/>
            <a:chOff x="4153951" y="2946668"/>
            <a:chExt cx="1583190" cy="1078523"/>
          </a:xfrm>
        </p:grpSpPr>
        <p:sp>
          <p:nvSpPr>
            <p:cNvPr id="42" name="Rectangle à coins arrondis 41"/>
            <p:cNvSpPr/>
            <p:nvPr/>
          </p:nvSpPr>
          <p:spPr>
            <a:xfrm>
              <a:off x="4153951"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7 5</a:t>
              </a:r>
            </a:p>
            <a:p>
              <a:pPr algn="ctr"/>
              <a:endParaRPr lang="fr-FR" sz="2400" b="1" dirty="0" smtClean="0">
                <a:solidFill>
                  <a:schemeClr val="tx1"/>
                </a:solidFill>
              </a:endParaRPr>
            </a:p>
            <a:p>
              <a:pPr algn="ctr"/>
              <a:r>
                <a:rPr lang="fr-FR" sz="2400" b="1" dirty="0" smtClean="0">
                  <a:solidFill>
                    <a:schemeClr val="tx1"/>
                  </a:solidFill>
                </a:rPr>
                <a:t>D V 2</a:t>
              </a:r>
              <a:endParaRPr lang="fr-FR" sz="2400" b="1" dirty="0">
                <a:solidFill>
                  <a:schemeClr val="tx1"/>
                </a:solidFill>
              </a:endParaRPr>
            </a:p>
          </p:txBody>
        </p:sp>
        <p:sp>
          <p:nvSpPr>
            <p:cNvPr id="43" name="Rectangle à coins arrondis 42"/>
            <p:cNvSpPr/>
            <p:nvPr/>
          </p:nvSpPr>
          <p:spPr>
            <a:xfrm>
              <a:off x="4783583"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4" name="Rectangle à coins arrondis 43"/>
          <p:cNvSpPr/>
          <p:nvPr/>
        </p:nvSpPr>
        <p:spPr>
          <a:xfrm>
            <a:off x="3168122" y="400765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spTree>
    <p:extLst>
      <p:ext uri="{BB962C8B-B14F-4D97-AF65-F5344CB8AC3E}">
        <p14:creationId xmlns:p14="http://schemas.microsoft.com/office/powerpoint/2010/main" val="15561191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smtClean="0"/>
              <a:t>Exercice 3-2</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ea typeface="Segoe UI Black" pitchFamily="34" charset="0"/>
              </a:rPr>
              <a:t>	Dans les diagrammes suivants :</a:t>
            </a:r>
          </a:p>
          <a:p>
            <a:pPr marL="342900" indent="-342900" algn="l">
              <a:lnSpc>
                <a:spcPct val="100000"/>
              </a:lnSpc>
              <a:spcBef>
                <a:spcPts val="0"/>
              </a:spcBef>
              <a:buFont typeface="Arial" panose="020B0604020202020204" pitchFamily="34" charset="0"/>
              <a:buChar char="•"/>
              <a:defRPr/>
            </a:pPr>
            <a:r>
              <a:rPr lang="fr-FR" dirty="0" smtClean="0">
                <a:ea typeface="Segoe UI Black" pitchFamily="34" charset="0"/>
              </a:rPr>
              <a:t>Combien faut-il concéder de levées à l’adversaire pour affranchir la couleur ?</a:t>
            </a:r>
          </a:p>
          <a:p>
            <a:pPr marL="342900" indent="-342900" algn="l">
              <a:lnSpc>
                <a:spcPct val="100000"/>
              </a:lnSpc>
              <a:spcBef>
                <a:spcPts val="0"/>
              </a:spcBef>
              <a:buFont typeface="Arial" panose="020B0604020202020204" pitchFamily="34" charset="0"/>
              <a:buChar char="•"/>
              <a:defRPr/>
            </a:pPr>
            <a:r>
              <a:rPr lang="fr-FR" dirty="0" smtClean="0">
                <a:ea typeface="Segoe UI Black" pitchFamily="34" charset="0"/>
              </a:rPr>
              <a:t>Combien de levées sont affranchissables ?</a:t>
            </a: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29" name="Groupe 28"/>
          <p:cNvGrpSpPr/>
          <p:nvPr/>
        </p:nvGrpSpPr>
        <p:grpSpPr>
          <a:xfrm>
            <a:off x="9459252" y="3353434"/>
            <a:ext cx="1583190" cy="1078523"/>
            <a:chOff x="10287534" y="2946668"/>
            <a:chExt cx="1583190" cy="1078523"/>
          </a:xfrm>
        </p:grpSpPr>
        <p:sp>
          <p:nvSpPr>
            <p:cNvPr id="30" name="Rectangle à coins arrondis 29"/>
            <p:cNvSpPr/>
            <p:nvPr/>
          </p:nvSpPr>
          <p:spPr>
            <a:xfrm>
              <a:off x="10287534"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 V 7</a:t>
              </a:r>
            </a:p>
            <a:p>
              <a:pPr algn="ctr"/>
              <a:endParaRPr lang="fr-FR" sz="2400" b="1" dirty="0" smtClean="0">
                <a:solidFill>
                  <a:schemeClr val="tx1"/>
                </a:solidFill>
              </a:endParaRPr>
            </a:p>
            <a:p>
              <a:pPr algn="ctr"/>
              <a:r>
                <a:rPr lang="fr-FR" sz="2400" b="1" dirty="0" smtClean="0">
                  <a:solidFill>
                    <a:schemeClr val="tx1"/>
                  </a:solidFill>
                </a:rPr>
                <a:t>10 8 2</a:t>
              </a:r>
              <a:endParaRPr lang="fr-FR" sz="2400" b="1" dirty="0">
                <a:solidFill>
                  <a:schemeClr val="tx1"/>
                </a:solidFill>
              </a:endParaRPr>
            </a:p>
          </p:txBody>
        </p:sp>
        <p:sp>
          <p:nvSpPr>
            <p:cNvPr id="31" name="Rectangle à coins arrondis 30"/>
            <p:cNvSpPr/>
            <p:nvPr/>
          </p:nvSpPr>
          <p:spPr>
            <a:xfrm>
              <a:off x="10917166"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32" name="Rectangle à coins arrondis 31"/>
          <p:cNvSpPr/>
          <p:nvPr/>
        </p:nvSpPr>
        <p:spPr>
          <a:xfrm>
            <a:off x="9750663" y="4773566"/>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grpSp>
        <p:nvGrpSpPr>
          <p:cNvPr id="37" name="Groupe 36"/>
          <p:cNvGrpSpPr/>
          <p:nvPr/>
        </p:nvGrpSpPr>
        <p:grpSpPr>
          <a:xfrm>
            <a:off x="7246430" y="3360884"/>
            <a:ext cx="1583190" cy="1078523"/>
            <a:chOff x="7220743" y="2946668"/>
            <a:chExt cx="1583190" cy="1078523"/>
          </a:xfrm>
        </p:grpSpPr>
        <p:sp>
          <p:nvSpPr>
            <p:cNvPr id="38" name="Rectangle à coins arrondis 37"/>
            <p:cNvSpPr/>
            <p:nvPr/>
          </p:nvSpPr>
          <p:spPr>
            <a:xfrm>
              <a:off x="7220743"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V 10 7 3</a:t>
              </a:r>
            </a:p>
            <a:p>
              <a:pPr algn="ctr"/>
              <a:endParaRPr lang="fr-FR" sz="2400" b="1" dirty="0" smtClean="0">
                <a:solidFill>
                  <a:schemeClr val="tx1"/>
                </a:solidFill>
              </a:endParaRPr>
            </a:p>
            <a:p>
              <a:pPr algn="ctr"/>
              <a:r>
                <a:rPr lang="fr-FR" sz="2400" b="1" dirty="0" smtClean="0">
                  <a:solidFill>
                    <a:schemeClr val="tx1"/>
                  </a:solidFill>
                </a:rPr>
                <a:t>9 8 5 2</a:t>
              </a:r>
              <a:endParaRPr lang="fr-FR" sz="2400" b="1" dirty="0">
                <a:solidFill>
                  <a:schemeClr val="tx1"/>
                </a:solidFill>
              </a:endParaRPr>
            </a:p>
          </p:txBody>
        </p:sp>
        <p:sp>
          <p:nvSpPr>
            <p:cNvPr id="39" name="Rectangle à coins arrondis 38"/>
            <p:cNvSpPr/>
            <p:nvPr/>
          </p:nvSpPr>
          <p:spPr>
            <a:xfrm>
              <a:off x="7850375"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0" name="Rectangle à coins arrondis 39"/>
          <p:cNvSpPr/>
          <p:nvPr/>
        </p:nvSpPr>
        <p:spPr>
          <a:xfrm>
            <a:off x="7537841" y="4781016"/>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a:t>
            </a:r>
            <a:endParaRPr lang="fr-FR" sz="2400" b="1" dirty="0">
              <a:solidFill>
                <a:schemeClr val="tx1"/>
              </a:solidFill>
            </a:endParaRPr>
          </a:p>
        </p:txBody>
      </p:sp>
      <p:grpSp>
        <p:nvGrpSpPr>
          <p:cNvPr id="41" name="Groupe 40"/>
          <p:cNvGrpSpPr/>
          <p:nvPr/>
        </p:nvGrpSpPr>
        <p:grpSpPr>
          <a:xfrm>
            <a:off x="5033608" y="3360884"/>
            <a:ext cx="1583190" cy="1078523"/>
            <a:chOff x="4153951" y="2946668"/>
            <a:chExt cx="1583190" cy="1078523"/>
          </a:xfrm>
        </p:grpSpPr>
        <p:sp>
          <p:nvSpPr>
            <p:cNvPr id="42" name="Rectangle à coins arrondis 41"/>
            <p:cNvSpPr/>
            <p:nvPr/>
          </p:nvSpPr>
          <p:spPr>
            <a:xfrm>
              <a:off x="4153951" y="2946668"/>
              <a:ext cx="1583190"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a:t>
              </a:r>
            </a:p>
            <a:p>
              <a:pPr algn="ctr"/>
              <a:endParaRPr lang="fr-FR" sz="2400" b="1" dirty="0" smtClean="0">
                <a:solidFill>
                  <a:schemeClr val="tx1"/>
                </a:solidFill>
              </a:endParaRPr>
            </a:p>
            <a:p>
              <a:pPr algn="ctr"/>
              <a:r>
                <a:rPr lang="fr-FR" sz="2400" b="1" dirty="0" smtClean="0">
                  <a:solidFill>
                    <a:schemeClr val="tx1"/>
                  </a:solidFill>
                </a:rPr>
                <a:t>7 5 2</a:t>
              </a:r>
              <a:endParaRPr lang="fr-FR" sz="2400" b="1" dirty="0">
                <a:solidFill>
                  <a:schemeClr val="tx1"/>
                </a:solidFill>
              </a:endParaRPr>
            </a:p>
          </p:txBody>
        </p:sp>
        <p:sp>
          <p:nvSpPr>
            <p:cNvPr id="43" name="Rectangle à coins arrondis 42"/>
            <p:cNvSpPr/>
            <p:nvPr/>
          </p:nvSpPr>
          <p:spPr>
            <a:xfrm>
              <a:off x="4783583" y="332904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grpSp>
      <p:sp>
        <p:nvSpPr>
          <p:cNvPr id="44" name="Rectangle à coins arrondis 43"/>
          <p:cNvSpPr/>
          <p:nvPr/>
        </p:nvSpPr>
        <p:spPr>
          <a:xfrm>
            <a:off x="5325019" y="4773566"/>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21" name="Rectangle à coins arrondis 20"/>
          <p:cNvSpPr/>
          <p:nvPr/>
        </p:nvSpPr>
        <p:spPr>
          <a:xfrm>
            <a:off x="9750663" y="5484864"/>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22" name="Rectangle à coins arrondis 21"/>
          <p:cNvSpPr/>
          <p:nvPr/>
        </p:nvSpPr>
        <p:spPr>
          <a:xfrm>
            <a:off x="7537841" y="5492314"/>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23" name="Rectangle à coins arrondis 22"/>
          <p:cNvSpPr/>
          <p:nvPr/>
        </p:nvSpPr>
        <p:spPr>
          <a:xfrm>
            <a:off x="5325019" y="5484864"/>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endParaRPr lang="fr-FR" sz="2400" b="1" dirty="0">
              <a:solidFill>
                <a:schemeClr val="tx1"/>
              </a:solidFill>
            </a:endParaRPr>
          </a:p>
        </p:txBody>
      </p:sp>
      <p:sp>
        <p:nvSpPr>
          <p:cNvPr id="24" name="Rectangle à coins arrondis 23"/>
          <p:cNvSpPr/>
          <p:nvPr/>
        </p:nvSpPr>
        <p:spPr>
          <a:xfrm>
            <a:off x="655428" y="4773566"/>
            <a:ext cx="417448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a:t>
            </a:r>
            <a:r>
              <a:rPr lang="fr-FR" sz="2400" b="1" dirty="0" smtClean="0">
                <a:solidFill>
                  <a:schemeClr val="tx1"/>
                </a:solidFill>
              </a:rPr>
              <a:t>b de levées concédées</a:t>
            </a:r>
            <a:endParaRPr lang="fr-FR" sz="2400" b="1" dirty="0">
              <a:solidFill>
                <a:schemeClr val="tx1"/>
              </a:solidFill>
            </a:endParaRPr>
          </a:p>
        </p:txBody>
      </p:sp>
      <p:sp>
        <p:nvSpPr>
          <p:cNvPr id="25" name="Rectangle à coins arrondis 24"/>
          <p:cNvSpPr/>
          <p:nvPr/>
        </p:nvSpPr>
        <p:spPr>
          <a:xfrm>
            <a:off x="655428" y="5484864"/>
            <a:ext cx="417448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nb de levées </a:t>
            </a:r>
            <a:r>
              <a:rPr lang="fr-FR" sz="2400" b="1" dirty="0" smtClean="0">
                <a:solidFill>
                  <a:schemeClr val="tx1"/>
                </a:solidFill>
              </a:rPr>
              <a:t>affranchissables</a:t>
            </a:r>
            <a:endParaRPr lang="fr-FR" sz="2400" b="1" dirty="0">
              <a:solidFill>
                <a:schemeClr val="tx1"/>
              </a:solidFill>
            </a:endParaRPr>
          </a:p>
        </p:txBody>
      </p:sp>
    </p:spTree>
    <p:extLst>
      <p:ext uri="{BB962C8B-B14F-4D97-AF65-F5344CB8AC3E}">
        <p14:creationId xmlns:p14="http://schemas.microsoft.com/office/powerpoint/2010/main" val="24779277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smtClean="0"/>
              <a:t>Exercice 3-3</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ea typeface="Segoe UI Black" pitchFamily="34" charset="0"/>
              </a:rPr>
              <a:t>	Quelle est la marque lorsque vous avez demandé et réussi les contrats suivants ?</a:t>
            </a: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
        <p:nvSpPr>
          <p:cNvPr id="44" name="Rectangle à coins arrondis 43"/>
          <p:cNvSpPr/>
          <p:nvPr/>
        </p:nvSpPr>
        <p:spPr>
          <a:xfrm>
            <a:off x="2074881" y="2108519"/>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90</a:t>
            </a:r>
            <a:endParaRPr lang="fr-FR" sz="2400" b="1" dirty="0">
              <a:solidFill>
                <a:schemeClr val="tx1"/>
              </a:solidFill>
            </a:endParaRPr>
          </a:p>
        </p:txBody>
      </p:sp>
      <p:sp>
        <p:nvSpPr>
          <p:cNvPr id="4" name="Rectangle à coins arrondis 3"/>
          <p:cNvSpPr/>
          <p:nvPr/>
        </p:nvSpPr>
        <p:spPr>
          <a:xfrm>
            <a:off x="484555" y="2108519"/>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1SA =</a:t>
            </a:r>
            <a:endParaRPr lang="fr-FR" sz="2400" b="1" dirty="0"/>
          </a:p>
        </p:txBody>
      </p:sp>
      <p:sp>
        <p:nvSpPr>
          <p:cNvPr id="26" name="Rectangle à coins arrondis 25"/>
          <p:cNvSpPr/>
          <p:nvPr/>
        </p:nvSpPr>
        <p:spPr>
          <a:xfrm>
            <a:off x="2074881" y="2566388"/>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120</a:t>
            </a:r>
            <a:endParaRPr lang="fr-FR" sz="2400" b="1" dirty="0">
              <a:solidFill>
                <a:schemeClr val="tx1"/>
              </a:solidFill>
            </a:endParaRPr>
          </a:p>
        </p:txBody>
      </p:sp>
      <p:sp>
        <p:nvSpPr>
          <p:cNvPr id="27" name="Rectangle à coins arrondis 26"/>
          <p:cNvSpPr/>
          <p:nvPr/>
        </p:nvSpPr>
        <p:spPr>
          <a:xfrm>
            <a:off x="484555" y="2566388"/>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1SA +1</a:t>
            </a:r>
            <a:endParaRPr lang="fr-FR" sz="2400" b="1" dirty="0"/>
          </a:p>
        </p:txBody>
      </p:sp>
      <p:sp>
        <p:nvSpPr>
          <p:cNvPr id="28" name="Rectangle à coins arrondis 27"/>
          <p:cNvSpPr/>
          <p:nvPr/>
        </p:nvSpPr>
        <p:spPr>
          <a:xfrm>
            <a:off x="2074881" y="3024257"/>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400</a:t>
            </a:r>
            <a:endParaRPr lang="fr-FR" sz="2400" b="1" dirty="0">
              <a:solidFill>
                <a:schemeClr val="tx1"/>
              </a:solidFill>
            </a:endParaRPr>
          </a:p>
        </p:txBody>
      </p:sp>
      <p:sp>
        <p:nvSpPr>
          <p:cNvPr id="33" name="Rectangle à coins arrondis 32"/>
          <p:cNvSpPr/>
          <p:nvPr/>
        </p:nvSpPr>
        <p:spPr>
          <a:xfrm>
            <a:off x="484555" y="3024257"/>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3</a:t>
            </a:r>
            <a:r>
              <a:rPr lang="fr-FR" sz="2400" b="1" dirty="0" smtClean="0"/>
              <a:t>SA =</a:t>
            </a:r>
            <a:endParaRPr lang="fr-FR" sz="2400" b="1" dirty="0"/>
          </a:p>
        </p:txBody>
      </p:sp>
      <p:sp>
        <p:nvSpPr>
          <p:cNvPr id="34" name="Rectangle à coins arrondis 33"/>
          <p:cNvSpPr/>
          <p:nvPr/>
        </p:nvSpPr>
        <p:spPr>
          <a:xfrm>
            <a:off x="2074881" y="3482126"/>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240</a:t>
            </a:r>
            <a:endParaRPr lang="fr-FR" sz="2400" b="1" dirty="0">
              <a:solidFill>
                <a:schemeClr val="tx1"/>
              </a:solidFill>
            </a:endParaRPr>
          </a:p>
        </p:txBody>
      </p:sp>
      <p:sp>
        <p:nvSpPr>
          <p:cNvPr id="35" name="Rectangle à coins arrondis 34"/>
          <p:cNvSpPr/>
          <p:nvPr/>
        </p:nvSpPr>
        <p:spPr>
          <a:xfrm>
            <a:off x="484555" y="3482126"/>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1SA +5</a:t>
            </a:r>
            <a:endParaRPr lang="fr-FR" sz="2400" b="1" dirty="0"/>
          </a:p>
        </p:txBody>
      </p:sp>
      <p:sp>
        <p:nvSpPr>
          <p:cNvPr id="36" name="Rectangle à coins arrondis 35"/>
          <p:cNvSpPr/>
          <p:nvPr/>
        </p:nvSpPr>
        <p:spPr>
          <a:xfrm>
            <a:off x="2074881" y="3939995"/>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490</a:t>
            </a:r>
            <a:endParaRPr lang="fr-FR" sz="2400" b="1" dirty="0">
              <a:solidFill>
                <a:schemeClr val="tx1"/>
              </a:solidFill>
            </a:endParaRPr>
          </a:p>
        </p:txBody>
      </p:sp>
      <p:sp>
        <p:nvSpPr>
          <p:cNvPr id="45" name="Rectangle à coins arrondis 44"/>
          <p:cNvSpPr/>
          <p:nvPr/>
        </p:nvSpPr>
        <p:spPr>
          <a:xfrm>
            <a:off x="484555" y="3939995"/>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3SA +3</a:t>
            </a:r>
            <a:endParaRPr lang="fr-FR" sz="2400" b="1" dirty="0"/>
          </a:p>
        </p:txBody>
      </p:sp>
      <p:sp>
        <p:nvSpPr>
          <p:cNvPr id="46" name="Rectangle à coins arrondis 45"/>
          <p:cNvSpPr/>
          <p:nvPr/>
        </p:nvSpPr>
        <p:spPr>
          <a:xfrm>
            <a:off x="2074881" y="4397864"/>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990</a:t>
            </a:r>
            <a:endParaRPr lang="fr-FR" sz="2400" b="1" dirty="0">
              <a:solidFill>
                <a:schemeClr val="tx1"/>
              </a:solidFill>
            </a:endParaRPr>
          </a:p>
        </p:txBody>
      </p:sp>
      <p:sp>
        <p:nvSpPr>
          <p:cNvPr id="47" name="Rectangle à coins arrondis 46"/>
          <p:cNvSpPr/>
          <p:nvPr/>
        </p:nvSpPr>
        <p:spPr>
          <a:xfrm>
            <a:off x="484555" y="4397864"/>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6SA =</a:t>
            </a:r>
            <a:endParaRPr lang="fr-FR" sz="2400" b="1" dirty="0"/>
          </a:p>
        </p:txBody>
      </p:sp>
      <p:sp>
        <p:nvSpPr>
          <p:cNvPr id="48" name="Rectangle à coins arrondis 47"/>
          <p:cNvSpPr/>
          <p:nvPr/>
        </p:nvSpPr>
        <p:spPr>
          <a:xfrm>
            <a:off x="2074881" y="4855733"/>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270</a:t>
            </a:r>
            <a:endParaRPr lang="fr-FR" sz="2400" b="1" dirty="0">
              <a:solidFill>
                <a:schemeClr val="tx1"/>
              </a:solidFill>
            </a:endParaRPr>
          </a:p>
        </p:txBody>
      </p:sp>
      <p:sp>
        <p:nvSpPr>
          <p:cNvPr id="49" name="Rectangle à coins arrondis 48"/>
          <p:cNvSpPr/>
          <p:nvPr/>
        </p:nvSpPr>
        <p:spPr>
          <a:xfrm>
            <a:off x="484555" y="4855733"/>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1SA +6</a:t>
            </a:r>
            <a:endParaRPr lang="fr-FR" sz="2400" b="1" dirty="0"/>
          </a:p>
        </p:txBody>
      </p:sp>
      <p:sp>
        <p:nvSpPr>
          <p:cNvPr id="50" name="Rectangle à coins arrondis 49"/>
          <p:cNvSpPr/>
          <p:nvPr/>
        </p:nvSpPr>
        <p:spPr>
          <a:xfrm>
            <a:off x="2074881" y="5313602"/>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520</a:t>
            </a:r>
            <a:endParaRPr lang="fr-FR" sz="2400" b="1" dirty="0">
              <a:solidFill>
                <a:schemeClr val="tx1"/>
              </a:solidFill>
            </a:endParaRPr>
          </a:p>
        </p:txBody>
      </p:sp>
      <p:sp>
        <p:nvSpPr>
          <p:cNvPr id="51" name="Rectangle à coins arrondis 50"/>
          <p:cNvSpPr/>
          <p:nvPr/>
        </p:nvSpPr>
        <p:spPr>
          <a:xfrm>
            <a:off x="484555" y="5313602"/>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3SA +4</a:t>
            </a:r>
            <a:endParaRPr lang="fr-FR" sz="2400" b="1" dirty="0"/>
          </a:p>
        </p:txBody>
      </p:sp>
      <p:sp>
        <p:nvSpPr>
          <p:cNvPr id="52" name="Rectangle à coins arrondis 51"/>
          <p:cNvSpPr/>
          <p:nvPr/>
        </p:nvSpPr>
        <p:spPr>
          <a:xfrm>
            <a:off x="2074881" y="5771471"/>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1020</a:t>
            </a:r>
            <a:endParaRPr lang="fr-FR" sz="2400" b="1" dirty="0">
              <a:solidFill>
                <a:schemeClr val="tx1"/>
              </a:solidFill>
            </a:endParaRPr>
          </a:p>
        </p:txBody>
      </p:sp>
      <p:sp>
        <p:nvSpPr>
          <p:cNvPr id="53" name="Rectangle à coins arrondis 52"/>
          <p:cNvSpPr/>
          <p:nvPr/>
        </p:nvSpPr>
        <p:spPr>
          <a:xfrm>
            <a:off x="484555" y="5771471"/>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6SA +1</a:t>
            </a:r>
            <a:endParaRPr lang="fr-FR" sz="2400" b="1" dirty="0"/>
          </a:p>
        </p:txBody>
      </p:sp>
      <p:sp>
        <p:nvSpPr>
          <p:cNvPr id="54" name="Rectangle à coins arrondis 53"/>
          <p:cNvSpPr/>
          <p:nvPr/>
        </p:nvSpPr>
        <p:spPr>
          <a:xfrm>
            <a:off x="2074881" y="6229339"/>
            <a:ext cx="1016000" cy="406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1520</a:t>
            </a:r>
            <a:endParaRPr lang="fr-FR" sz="2400" b="1" dirty="0">
              <a:solidFill>
                <a:schemeClr val="tx1"/>
              </a:solidFill>
            </a:endParaRPr>
          </a:p>
        </p:txBody>
      </p:sp>
      <p:sp>
        <p:nvSpPr>
          <p:cNvPr id="55" name="Rectangle à coins arrondis 54"/>
          <p:cNvSpPr/>
          <p:nvPr/>
        </p:nvSpPr>
        <p:spPr>
          <a:xfrm>
            <a:off x="484555" y="6229339"/>
            <a:ext cx="1234831" cy="3891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7SA =</a:t>
            </a:r>
            <a:endParaRPr lang="fr-FR" sz="2400" b="1" dirty="0"/>
          </a:p>
        </p:txBody>
      </p:sp>
    </p:spTree>
    <p:extLst>
      <p:ext uri="{BB962C8B-B14F-4D97-AF65-F5344CB8AC3E}">
        <p14:creationId xmlns:p14="http://schemas.microsoft.com/office/powerpoint/2010/main" val="32879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smtClean="0"/>
              <a:t>Exercice 3-4</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ea typeface="Segoe UI Black" pitchFamily="34" charset="0"/>
              </a:rPr>
              <a:t>	Selon l’ouverture de votre partenaire, quel est le plancher, le plafond, et quelle sera votre déclaration ?</a:t>
            </a: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sp>
        <p:nvSpPr>
          <p:cNvPr id="6" name="ZoneTexte 5"/>
          <p:cNvSpPr txBox="1"/>
          <p:nvPr/>
        </p:nvSpPr>
        <p:spPr>
          <a:xfrm>
            <a:off x="78155" y="124955"/>
            <a:ext cx="812800" cy="215444"/>
          </a:xfrm>
          <a:prstGeom prst="rect">
            <a:avLst/>
          </a:prstGeom>
          <a:noFill/>
        </p:spPr>
        <p:txBody>
          <a:bodyPr wrap="square" rtlCol="0">
            <a:spAutoFit/>
          </a:bodyPr>
          <a:lstStyle/>
          <a:p>
            <a:r>
              <a:rPr lang="fr-FR" sz="800" dirty="0" smtClean="0"/>
              <a:t>Alain Raynaud</a:t>
            </a:r>
            <a:endParaRPr lang="fr-FR" sz="800" dirty="0"/>
          </a:p>
        </p:txBody>
      </p:sp>
      <p:sp>
        <p:nvSpPr>
          <p:cNvPr id="25" name="Rectangle à coins arrondis 24"/>
          <p:cNvSpPr/>
          <p:nvPr/>
        </p:nvSpPr>
        <p:spPr>
          <a:xfrm>
            <a:off x="2404968" y="4885755"/>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21 </a:t>
            </a:r>
            <a:r>
              <a:rPr lang="fr-FR" sz="2400" b="1" dirty="0">
                <a:solidFill>
                  <a:schemeClr val="tx1"/>
                </a:solidFill>
              </a:rPr>
              <a:t>H - </a:t>
            </a:r>
            <a:r>
              <a:rPr lang="fr-FR" sz="2400" b="1" dirty="0" smtClean="0">
                <a:solidFill>
                  <a:schemeClr val="tx1"/>
                </a:solidFill>
              </a:rPr>
              <a:t>1SA </a:t>
            </a:r>
            <a:endParaRPr lang="fr-FR" sz="2400" b="1" dirty="0">
              <a:solidFill>
                <a:schemeClr val="tx1"/>
              </a:solidFill>
            </a:endParaRPr>
          </a:p>
        </p:txBody>
      </p:sp>
      <p:sp>
        <p:nvSpPr>
          <p:cNvPr id="29" name="Rectangle à coins arrondis 28"/>
          <p:cNvSpPr/>
          <p:nvPr/>
        </p:nvSpPr>
        <p:spPr>
          <a:xfrm>
            <a:off x="420345" y="4885755"/>
            <a:ext cx="1768788"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plancher</a:t>
            </a:r>
            <a:endParaRPr lang="fr-FR" sz="2400" b="1" dirty="0">
              <a:solidFill>
                <a:schemeClr val="tx1"/>
              </a:solidFill>
            </a:endParaRPr>
          </a:p>
        </p:txBody>
      </p:sp>
      <p:sp>
        <p:nvSpPr>
          <p:cNvPr id="30" name="Rectangle à coins arrondis 29"/>
          <p:cNvSpPr/>
          <p:nvPr/>
        </p:nvSpPr>
        <p:spPr>
          <a:xfrm>
            <a:off x="420345" y="5316428"/>
            <a:ext cx="1768788" cy="3707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plafond</a:t>
            </a:r>
            <a:endParaRPr lang="fr-FR" sz="2400" b="1" dirty="0">
              <a:solidFill>
                <a:schemeClr val="tx1"/>
              </a:solidFill>
            </a:endParaRPr>
          </a:p>
        </p:txBody>
      </p:sp>
      <p:sp>
        <p:nvSpPr>
          <p:cNvPr id="32" name="Rectangle à coins arrondis 31"/>
          <p:cNvSpPr/>
          <p:nvPr/>
        </p:nvSpPr>
        <p:spPr>
          <a:xfrm>
            <a:off x="2404968" y="5316429"/>
            <a:ext cx="175535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23 </a:t>
            </a:r>
            <a:r>
              <a:rPr lang="fr-FR" sz="2400" b="1" dirty="0">
                <a:solidFill>
                  <a:schemeClr val="tx1"/>
                </a:solidFill>
              </a:rPr>
              <a:t>H - 1SA </a:t>
            </a:r>
          </a:p>
        </p:txBody>
      </p:sp>
      <p:sp>
        <p:nvSpPr>
          <p:cNvPr id="38" name="Rectangle à coins arrondis 37"/>
          <p:cNvSpPr/>
          <p:nvPr/>
        </p:nvSpPr>
        <p:spPr>
          <a:xfrm>
            <a:off x="4238556" y="4896244"/>
            <a:ext cx="174190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29 H - 4SA</a:t>
            </a:r>
            <a:endParaRPr lang="fr-FR" sz="2400" b="1" dirty="0">
              <a:solidFill>
                <a:schemeClr val="tx1"/>
              </a:solidFill>
            </a:endParaRPr>
          </a:p>
        </p:txBody>
      </p:sp>
      <p:sp>
        <p:nvSpPr>
          <p:cNvPr id="39" name="Rectangle à coins arrondis 38"/>
          <p:cNvSpPr/>
          <p:nvPr/>
        </p:nvSpPr>
        <p:spPr>
          <a:xfrm>
            <a:off x="4238556" y="5326918"/>
            <a:ext cx="174190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31 H - 5SA</a:t>
            </a:r>
            <a:endParaRPr lang="fr-FR" sz="2400" b="1" dirty="0">
              <a:solidFill>
                <a:schemeClr val="tx1"/>
              </a:solidFill>
            </a:endParaRPr>
          </a:p>
        </p:txBody>
      </p:sp>
      <p:sp>
        <p:nvSpPr>
          <p:cNvPr id="41" name="Rectangle à coins arrondis 40"/>
          <p:cNvSpPr/>
          <p:nvPr/>
        </p:nvSpPr>
        <p:spPr>
          <a:xfrm>
            <a:off x="6045245" y="4897516"/>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30 H - 5SA</a:t>
            </a:r>
            <a:endParaRPr lang="fr-FR" sz="2400" b="1" dirty="0">
              <a:solidFill>
                <a:schemeClr val="tx1"/>
              </a:solidFill>
            </a:endParaRPr>
          </a:p>
        </p:txBody>
      </p:sp>
      <p:sp>
        <p:nvSpPr>
          <p:cNvPr id="42" name="Rectangle à coins arrondis 41"/>
          <p:cNvSpPr/>
          <p:nvPr/>
        </p:nvSpPr>
        <p:spPr>
          <a:xfrm>
            <a:off x="6045245" y="5328190"/>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31 H - 5SA</a:t>
            </a:r>
            <a:endParaRPr lang="fr-FR" sz="2400" b="1" dirty="0">
              <a:solidFill>
                <a:schemeClr val="tx1"/>
              </a:solidFill>
            </a:endParaRPr>
          </a:p>
        </p:txBody>
      </p:sp>
      <p:sp>
        <p:nvSpPr>
          <p:cNvPr id="56" name="Rectangle à coins arrondis 55"/>
          <p:cNvSpPr/>
          <p:nvPr/>
        </p:nvSpPr>
        <p:spPr>
          <a:xfrm>
            <a:off x="7865383" y="2724715"/>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a:t>
            </a:r>
            <a:r>
              <a:rPr lang="fr-FR" sz="2400" b="1" dirty="0" smtClean="0">
                <a:solidFill>
                  <a:schemeClr val="tx1"/>
                </a:solidFill>
              </a:rPr>
              <a:t>6 5 3</a:t>
            </a:r>
            <a:endParaRPr lang="fr-FR" sz="2400" b="1" dirty="0">
              <a:solidFill>
                <a:schemeClr val="tx1"/>
              </a:solidFill>
            </a:endParaRPr>
          </a:p>
          <a:p>
            <a:r>
              <a:rPr lang="fr-FR" sz="2400" dirty="0" smtClean="0">
                <a:solidFill>
                  <a:srgbClr val="FF0000"/>
                </a:solidFill>
              </a:rPr>
              <a:t>♥ </a:t>
            </a:r>
            <a:r>
              <a:rPr lang="fr-FR" sz="2400" b="1" dirty="0" smtClean="0">
                <a:solidFill>
                  <a:schemeClr val="tx1"/>
                </a:solidFill>
              </a:rPr>
              <a:t>D 7 5</a:t>
            </a:r>
          </a:p>
          <a:p>
            <a:r>
              <a:rPr lang="fr-FR" sz="2400" dirty="0" smtClean="0">
                <a:solidFill>
                  <a:srgbClr val="FFC000"/>
                </a:solidFill>
              </a:rPr>
              <a:t>♦ </a:t>
            </a:r>
            <a:r>
              <a:rPr lang="fr-FR" sz="2400" b="1" dirty="0" smtClean="0">
                <a:solidFill>
                  <a:schemeClr val="tx1"/>
                </a:solidFill>
              </a:rPr>
              <a:t>D 8 3</a:t>
            </a:r>
            <a:endParaRPr lang="fr-FR" sz="2400" b="1" dirty="0">
              <a:solidFill>
                <a:schemeClr val="tx1"/>
              </a:solidFill>
            </a:endParaRPr>
          </a:p>
          <a:p>
            <a:r>
              <a:rPr lang="fr-FR" sz="2400" dirty="0">
                <a:solidFill>
                  <a:srgbClr val="00B050"/>
                </a:solidFill>
              </a:rPr>
              <a:t>♣ </a:t>
            </a:r>
            <a:r>
              <a:rPr lang="fr-FR" sz="2400" b="1" dirty="0" smtClean="0">
                <a:solidFill>
                  <a:schemeClr val="tx1"/>
                </a:solidFill>
              </a:rPr>
              <a:t>A 7 2</a:t>
            </a:r>
            <a:endParaRPr lang="fr-FR" sz="2400" b="1" dirty="0">
              <a:solidFill>
                <a:schemeClr val="tx1"/>
              </a:solidFill>
            </a:endParaRPr>
          </a:p>
        </p:txBody>
      </p:sp>
      <p:sp>
        <p:nvSpPr>
          <p:cNvPr id="57" name="Rectangle à coins arrondis 56"/>
          <p:cNvSpPr/>
          <p:nvPr/>
        </p:nvSpPr>
        <p:spPr>
          <a:xfrm>
            <a:off x="7865383" y="4907239"/>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H - 4SA</a:t>
            </a:r>
            <a:endParaRPr lang="fr-FR" sz="2400" b="1" dirty="0">
              <a:solidFill>
                <a:schemeClr val="tx1"/>
              </a:solidFill>
            </a:endParaRPr>
          </a:p>
        </p:txBody>
      </p:sp>
      <p:sp>
        <p:nvSpPr>
          <p:cNvPr id="58" name="Rectangle à coins arrondis 57"/>
          <p:cNvSpPr/>
          <p:nvPr/>
        </p:nvSpPr>
        <p:spPr>
          <a:xfrm>
            <a:off x="7865383" y="5337913"/>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29 H - 4SA</a:t>
            </a:r>
            <a:endParaRPr lang="fr-FR" sz="2400" b="1" dirty="0">
              <a:solidFill>
                <a:schemeClr val="tx1"/>
              </a:solidFill>
            </a:endParaRPr>
          </a:p>
        </p:txBody>
      </p:sp>
      <p:sp>
        <p:nvSpPr>
          <p:cNvPr id="60" name="Rectangle à coins arrondis 59"/>
          <p:cNvSpPr/>
          <p:nvPr/>
        </p:nvSpPr>
        <p:spPr>
          <a:xfrm>
            <a:off x="9685521" y="4906603"/>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H - 3SA</a:t>
            </a:r>
            <a:endParaRPr lang="fr-FR" sz="2400" b="1" dirty="0">
              <a:solidFill>
                <a:schemeClr val="tx1"/>
              </a:solidFill>
            </a:endParaRPr>
          </a:p>
        </p:txBody>
      </p:sp>
      <p:sp>
        <p:nvSpPr>
          <p:cNvPr id="61" name="Rectangle à coins arrondis 60"/>
          <p:cNvSpPr/>
          <p:nvPr/>
        </p:nvSpPr>
        <p:spPr>
          <a:xfrm>
            <a:off x="9685521" y="5337277"/>
            <a:ext cx="175535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29 H - 3SA</a:t>
            </a:r>
            <a:endParaRPr lang="fr-FR" sz="2400" b="1" dirty="0">
              <a:solidFill>
                <a:schemeClr val="tx1"/>
              </a:solidFill>
            </a:endParaRPr>
          </a:p>
        </p:txBody>
      </p:sp>
      <p:sp>
        <p:nvSpPr>
          <p:cNvPr id="63" name="Rectangle à coins arrondis 62"/>
          <p:cNvSpPr/>
          <p:nvPr/>
        </p:nvSpPr>
        <p:spPr>
          <a:xfrm>
            <a:off x="9685521" y="27246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6 4 2</a:t>
            </a:r>
            <a:endParaRPr lang="fr-FR" sz="2400" b="1" dirty="0">
              <a:solidFill>
                <a:schemeClr val="tx1"/>
              </a:solidFill>
            </a:endParaRPr>
          </a:p>
          <a:p>
            <a:r>
              <a:rPr lang="fr-FR" sz="2400" dirty="0">
                <a:solidFill>
                  <a:srgbClr val="FF0000"/>
                </a:solidFill>
              </a:rPr>
              <a:t>♥ </a:t>
            </a:r>
            <a:r>
              <a:rPr lang="fr-FR" sz="2400" b="1" dirty="0">
                <a:solidFill>
                  <a:schemeClr val="tx1"/>
                </a:solidFill>
              </a:rPr>
              <a:t>D </a:t>
            </a:r>
            <a:r>
              <a:rPr lang="fr-FR" sz="2400" b="1" dirty="0" smtClean="0">
                <a:solidFill>
                  <a:schemeClr val="tx1"/>
                </a:solidFill>
              </a:rPr>
              <a:t>5 2</a:t>
            </a:r>
            <a:endParaRPr lang="fr-FR" sz="2400" b="1" dirty="0">
              <a:solidFill>
                <a:schemeClr val="tx1"/>
              </a:solidFill>
            </a:endParaRPr>
          </a:p>
          <a:p>
            <a:r>
              <a:rPr lang="fr-FR" sz="2400" dirty="0">
                <a:solidFill>
                  <a:srgbClr val="FFC000"/>
                </a:solidFill>
              </a:rPr>
              <a:t>♦ </a:t>
            </a:r>
            <a:r>
              <a:rPr lang="fr-FR" sz="2400" b="1" dirty="0" smtClean="0">
                <a:solidFill>
                  <a:schemeClr val="tx1"/>
                </a:solidFill>
              </a:rPr>
              <a:t>V 6 3</a:t>
            </a:r>
            <a:endParaRPr lang="fr-FR" sz="2400" b="1" dirty="0">
              <a:solidFill>
                <a:schemeClr val="tx1"/>
              </a:solidFill>
            </a:endParaRPr>
          </a:p>
          <a:p>
            <a:r>
              <a:rPr lang="fr-FR" sz="2400" dirty="0">
                <a:solidFill>
                  <a:srgbClr val="00B050"/>
                </a:solidFill>
              </a:rPr>
              <a:t>♣ </a:t>
            </a:r>
            <a:r>
              <a:rPr lang="fr-FR" sz="2400" b="1" dirty="0" smtClean="0">
                <a:solidFill>
                  <a:schemeClr val="tx1"/>
                </a:solidFill>
              </a:rPr>
              <a:t>V 9 8</a:t>
            </a:r>
            <a:endParaRPr lang="fr-FR" sz="2400" b="1" dirty="0">
              <a:solidFill>
                <a:schemeClr val="tx1"/>
              </a:solidFill>
            </a:endParaRPr>
          </a:p>
        </p:txBody>
      </p:sp>
      <p:sp>
        <p:nvSpPr>
          <p:cNvPr id="64" name="Rectangle à coins arrondis 63"/>
          <p:cNvSpPr/>
          <p:nvPr/>
        </p:nvSpPr>
        <p:spPr>
          <a:xfrm>
            <a:off x="6045245" y="27246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 6</a:t>
            </a:r>
            <a:endParaRPr lang="fr-FR" sz="2400" b="1" dirty="0">
              <a:solidFill>
                <a:schemeClr val="tx1"/>
              </a:solidFill>
            </a:endParaRPr>
          </a:p>
          <a:p>
            <a:r>
              <a:rPr lang="fr-FR" sz="2400" dirty="0">
                <a:solidFill>
                  <a:srgbClr val="FF0000"/>
                </a:solidFill>
              </a:rPr>
              <a:t>♥ </a:t>
            </a:r>
            <a:r>
              <a:rPr lang="fr-FR" sz="2400" b="1" dirty="0" smtClean="0">
                <a:solidFill>
                  <a:schemeClr val="tx1"/>
                </a:solidFill>
              </a:rPr>
              <a:t>A D 8</a:t>
            </a:r>
            <a:endParaRPr lang="fr-FR" sz="2400" b="1" dirty="0">
              <a:solidFill>
                <a:schemeClr val="tx1"/>
              </a:solidFill>
            </a:endParaRPr>
          </a:p>
          <a:p>
            <a:r>
              <a:rPr lang="fr-FR" sz="2400" dirty="0">
                <a:solidFill>
                  <a:srgbClr val="FFC000"/>
                </a:solidFill>
              </a:rPr>
              <a:t>♦ </a:t>
            </a:r>
            <a:r>
              <a:rPr lang="fr-FR" sz="2400" b="1" dirty="0" smtClean="0">
                <a:solidFill>
                  <a:schemeClr val="tx1"/>
                </a:solidFill>
              </a:rPr>
              <a:t>R 4 3 2</a:t>
            </a:r>
            <a:endParaRPr lang="fr-FR" sz="2400" b="1" dirty="0">
              <a:solidFill>
                <a:schemeClr val="tx1"/>
              </a:solidFill>
            </a:endParaRPr>
          </a:p>
          <a:p>
            <a:r>
              <a:rPr lang="fr-FR" sz="2400" dirty="0">
                <a:solidFill>
                  <a:srgbClr val="00B050"/>
                </a:solidFill>
              </a:rPr>
              <a:t>♣ </a:t>
            </a:r>
            <a:r>
              <a:rPr lang="fr-FR" sz="2400" b="1" dirty="0" smtClean="0">
                <a:solidFill>
                  <a:schemeClr val="tx1"/>
                </a:solidFill>
              </a:rPr>
              <a:t>7 5 3</a:t>
            </a:r>
            <a:endParaRPr lang="fr-FR" sz="2400" b="1" dirty="0">
              <a:solidFill>
                <a:schemeClr val="tx1"/>
              </a:solidFill>
            </a:endParaRPr>
          </a:p>
        </p:txBody>
      </p:sp>
      <p:sp>
        <p:nvSpPr>
          <p:cNvPr id="65" name="Rectangle à coins arrondis 64"/>
          <p:cNvSpPr/>
          <p:nvPr/>
        </p:nvSpPr>
        <p:spPr>
          <a:xfrm>
            <a:off x="4225107" y="27246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7 4</a:t>
            </a:r>
            <a:endParaRPr lang="fr-FR" sz="2400" b="1" dirty="0">
              <a:solidFill>
                <a:schemeClr val="tx1"/>
              </a:solidFill>
            </a:endParaRPr>
          </a:p>
          <a:p>
            <a:r>
              <a:rPr lang="fr-FR" sz="2400" dirty="0">
                <a:solidFill>
                  <a:srgbClr val="FF0000"/>
                </a:solidFill>
              </a:rPr>
              <a:t>♥ </a:t>
            </a:r>
            <a:r>
              <a:rPr lang="fr-FR" sz="2400" b="1" dirty="0" smtClean="0">
                <a:solidFill>
                  <a:schemeClr val="tx1"/>
                </a:solidFill>
              </a:rPr>
              <a:t>A 6 3</a:t>
            </a:r>
            <a:endParaRPr lang="fr-FR" sz="2400" b="1" dirty="0">
              <a:solidFill>
                <a:schemeClr val="tx1"/>
              </a:solidFill>
            </a:endParaRPr>
          </a:p>
          <a:p>
            <a:r>
              <a:rPr lang="fr-FR" sz="2400" dirty="0">
                <a:solidFill>
                  <a:srgbClr val="FFC000"/>
                </a:solidFill>
              </a:rPr>
              <a:t>♦ </a:t>
            </a:r>
            <a:r>
              <a:rPr lang="fr-FR" sz="2400" b="1" dirty="0" smtClean="0">
                <a:solidFill>
                  <a:schemeClr val="tx1"/>
                </a:solidFill>
              </a:rPr>
              <a:t>R 9 4</a:t>
            </a:r>
            <a:endParaRPr lang="fr-FR" sz="2400" b="1" dirty="0">
              <a:solidFill>
                <a:schemeClr val="tx1"/>
              </a:solidFill>
            </a:endParaRPr>
          </a:p>
          <a:p>
            <a:r>
              <a:rPr lang="fr-FR" sz="2400" dirty="0">
                <a:solidFill>
                  <a:srgbClr val="00B050"/>
                </a:solidFill>
              </a:rPr>
              <a:t>♣ </a:t>
            </a:r>
            <a:r>
              <a:rPr lang="fr-FR" sz="2400" b="1" dirty="0" smtClean="0">
                <a:solidFill>
                  <a:schemeClr val="tx1"/>
                </a:solidFill>
              </a:rPr>
              <a:t>D 7 4</a:t>
            </a:r>
            <a:endParaRPr lang="fr-FR" sz="2400" b="1" dirty="0">
              <a:solidFill>
                <a:schemeClr val="tx1"/>
              </a:solidFill>
            </a:endParaRPr>
          </a:p>
        </p:txBody>
      </p:sp>
      <p:sp>
        <p:nvSpPr>
          <p:cNvPr id="66" name="Rectangle à coins arrondis 65"/>
          <p:cNvSpPr/>
          <p:nvPr/>
        </p:nvSpPr>
        <p:spPr>
          <a:xfrm>
            <a:off x="2404968" y="27246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6 4</a:t>
            </a:r>
            <a:endParaRPr lang="fr-FR" sz="2400" b="1" dirty="0">
              <a:solidFill>
                <a:schemeClr val="tx1"/>
              </a:solidFill>
            </a:endParaRPr>
          </a:p>
          <a:p>
            <a:r>
              <a:rPr lang="fr-FR" sz="2400" dirty="0">
                <a:solidFill>
                  <a:srgbClr val="FF0000"/>
                </a:solidFill>
              </a:rPr>
              <a:t>♥ </a:t>
            </a:r>
            <a:r>
              <a:rPr lang="fr-FR" sz="2400" b="1" dirty="0" smtClean="0">
                <a:solidFill>
                  <a:schemeClr val="tx1"/>
                </a:solidFill>
              </a:rPr>
              <a:t>R 4 2</a:t>
            </a:r>
            <a:endParaRPr lang="fr-FR" sz="2400" b="1" dirty="0">
              <a:solidFill>
                <a:schemeClr val="tx1"/>
              </a:solidFill>
            </a:endParaRPr>
          </a:p>
          <a:p>
            <a:r>
              <a:rPr lang="fr-FR" sz="2400" dirty="0">
                <a:solidFill>
                  <a:srgbClr val="FFC000"/>
                </a:solidFill>
              </a:rPr>
              <a:t>♦ </a:t>
            </a:r>
            <a:r>
              <a:rPr lang="fr-FR" sz="2400" b="1" dirty="0">
                <a:solidFill>
                  <a:schemeClr val="tx1"/>
                </a:solidFill>
              </a:rPr>
              <a:t>V </a:t>
            </a:r>
            <a:r>
              <a:rPr lang="fr-FR" sz="2400" b="1" dirty="0" smtClean="0">
                <a:solidFill>
                  <a:schemeClr val="tx1"/>
                </a:solidFill>
              </a:rPr>
              <a:t>7 6 3</a:t>
            </a:r>
            <a:endParaRPr lang="fr-FR" sz="2400" b="1" dirty="0">
              <a:solidFill>
                <a:schemeClr val="tx1"/>
              </a:solidFill>
            </a:endParaRPr>
          </a:p>
          <a:p>
            <a:r>
              <a:rPr lang="fr-FR" sz="2400" dirty="0">
                <a:solidFill>
                  <a:srgbClr val="00B050"/>
                </a:solidFill>
              </a:rPr>
              <a:t>♣ </a:t>
            </a:r>
            <a:r>
              <a:rPr lang="fr-FR" sz="2400" b="1" dirty="0" smtClean="0">
                <a:solidFill>
                  <a:schemeClr val="tx1"/>
                </a:solidFill>
              </a:rPr>
              <a:t>V 4 2</a:t>
            </a:r>
            <a:endParaRPr lang="fr-FR" sz="2400" b="1" dirty="0">
              <a:solidFill>
                <a:schemeClr val="tx1"/>
              </a:solidFill>
            </a:endParaRPr>
          </a:p>
        </p:txBody>
      </p:sp>
      <p:sp>
        <p:nvSpPr>
          <p:cNvPr id="72" name="Rectangle à coins arrondis 71"/>
          <p:cNvSpPr/>
          <p:nvPr/>
        </p:nvSpPr>
        <p:spPr>
          <a:xfrm>
            <a:off x="2391519" y="4223000"/>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73" name="Rectangle à coins arrondis 72"/>
          <p:cNvSpPr/>
          <p:nvPr/>
        </p:nvSpPr>
        <p:spPr>
          <a:xfrm>
            <a:off x="406896" y="4223000"/>
            <a:ext cx="1768788"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ouverture</a:t>
            </a:r>
            <a:endParaRPr lang="fr-FR" sz="2400" b="1" dirty="0">
              <a:solidFill>
                <a:schemeClr val="tx1"/>
              </a:solidFill>
            </a:endParaRPr>
          </a:p>
        </p:txBody>
      </p:sp>
      <p:sp>
        <p:nvSpPr>
          <p:cNvPr id="74" name="Rectangle à coins arrondis 73"/>
          <p:cNvSpPr/>
          <p:nvPr/>
        </p:nvSpPr>
        <p:spPr>
          <a:xfrm>
            <a:off x="4225107" y="4233489"/>
            <a:ext cx="174190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75" name="Rectangle à coins arrondis 74"/>
          <p:cNvSpPr/>
          <p:nvPr/>
        </p:nvSpPr>
        <p:spPr>
          <a:xfrm>
            <a:off x="6031796" y="4234761"/>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b="1" dirty="0">
              <a:solidFill>
                <a:schemeClr val="tx1"/>
              </a:solidFill>
            </a:endParaRPr>
          </a:p>
        </p:txBody>
      </p:sp>
      <p:sp>
        <p:nvSpPr>
          <p:cNvPr id="76" name="Rectangle à coins arrondis 75"/>
          <p:cNvSpPr/>
          <p:nvPr/>
        </p:nvSpPr>
        <p:spPr>
          <a:xfrm>
            <a:off x="7851934" y="4244484"/>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77" name="Rectangle à coins arrondis 76"/>
          <p:cNvSpPr/>
          <p:nvPr/>
        </p:nvSpPr>
        <p:spPr>
          <a:xfrm>
            <a:off x="9672072" y="4243848"/>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b="1" dirty="0">
              <a:solidFill>
                <a:schemeClr val="tx1"/>
              </a:solidFill>
            </a:endParaRPr>
          </a:p>
        </p:txBody>
      </p:sp>
      <p:sp>
        <p:nvSpPr>
          <p:cNvPr id="78" name="Rectangle à coins arrondis 77"/>
          <p:cNvSpPr/>
          <p:nvPr/>
        </p:nvSpPr>
        <p:spPr>
          <a:xfrm>
            <a:off x="420345" y="6119108"/>
            <a:ext cx="1768788" cy="3309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déclaration</a:t>
            </a:r>
            <a:endParaRPr lang="fr-FR" sz="2400" b="1" dirty="0">
              <a:solidFill>
                <a:schemeClr val="tx1"/>
              </a:solidFill>
            </a:endParaRPr>
          </a:p>
        </p:txBody>
      </p:sp>
      <p:sp>
        <p:nvSpPr>
          <p:cNvPr id="79" name="Rectangle à coins arrondis 78"/>
          <p:cNvSpPr/>
          <p:nvPr/>
        </p:nvSpPr>
        <p:spPr>
          <a:xfrm>
            <a:off x="2404968" y="6119108"/>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80" name="Rectangle à coins arrondis 79"/>
          <p:cNvSpPr/>
          <p:nvPr/>
        </p:nvSpPr>
        <p:spPr>
          <a:xfrm>
            <a:off x="4238556" y="6129597"/>
            <a:ext cx="174190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81" name="Rectangle à coins arrondis 80"/>
          <p:cNvSpPr/>
          <p:nvPr/>
        </p:nvSpPr>
        <p:spPr>
          <a:xfrm>
            <a:off x="6045244" y="6130869"/>
            <a:ext cx="1755357"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82" name="Rectangle à coins arrondis 81"/>
          <p:cNvSpPr/>
          <p:nvPr/>
        </p:nvSpPr>
        <p:spPr>
          <a:xfrm>
            <a:off x="7865383" y="6140592"/>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83" name="Rectangle à coins arrondis 82"/>
          <p:cNvSpPr/>
          <p:nvPr/>
        </p:nvSpPr>
        <p:spPr>
          <a:xfrm>
            <a:off x="9685521" y="6139956"/>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Tree>
    <p:extLst>
      <p:ext uri="{BB962C8B-B14F-4D97-AF65-F5344CB8AC3E}">
        <p14:creationId xmlns:p14="http://schemas.microsoft.com/office/powerpoint/2010/main" val="1711998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3"/>
                                        </p:tgtEl>
                                        <p:attrNameLst>
                                          <p:attrName>style.visibility</p:attrName>
                                        </p:attrNameLst>
                                      </p:cBhvr>
                                      <p:to>
                                        <p:strVal val="visible"/>
                                      </p:to>
                                    </p:set>
                                    <p:anim calcmode="lin" valueType="num">
                                      <p:cBhvr>
                                        <p:cTn id="14" dur="500" fill="hold"/>
                                        <p:tgtEl>
                                          <p:spTgt spid="63"/>
                                        </p:tgtEl>
                                        <p:attrNameLst>
                                          <p:attrName>ppt_w</p:attrName>
                                        </p:attrNameLst>
                                      </p:cBhvr>
                                      <p:tavLst>
                                        <p:tav tm="0">
                                          <p:val>
                                            <p:fltVal val="0"/>
                                          </p:val>
                                        </p:tav>
                                        <p:tav tm="100000">
                                          <p:val>
                                            <p:strVal val="#ppt_w"/>
                                          </p:val>
                                        </p:tav>
                                      </p:tavLst>
                                    </p:anim>
                                    <p:anim calcmode="lin" valueType="num">
                                      <p:cBhvr>
                                        <p:cTn id="15" dur="500" fill="hold"/>
                                        <p:tgtEl>
                                          <p:spTgt spid="63"/>
                                        </p:tgtEl>
                                        <p:attrNameLst>
                                          <p:attrName>ppt_h</p:attrName>
                                        </p:attrNameLst>
                                      </p:cBhvr>
                                      <p:tavLst>
                                        <p:tav tm="0">
                                          <p:val>
                                            <p:fltVal val="0"/>
                                          </p:val>
                                        </p:tav>
                                        <p:tav tm="100000">
                                          <p:val>
                                            <p:strVal val="#ppt_h"/>
                                          </p:val>
                                        </p:tav>
                                      </p:tavLst>
                                    </p:anim>
                                    <p:animEffect transition="in" filter="fade">
                                      <p:cBhvr>
                                        <p:cTn id="16" dur="500"/>
                                        <p:tgtEl>
                                          <p:spTgt spid="6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p:cTn id="21" dur="500" fill="hold"/>
                                        <p:tgtEl>
                                          <p:spTgt spid="64"/>
                                        </p:tgtEl>
                                        <p:attrNameLst>
                                          <p:attrName>ppt_w</p:attrName>
                                        </p:attrNameLst>
                                      </p:cBhvr>
                                      <p:tavLst>
                                        <p:tav tm="0">
                                          <p:val>
                                            <p:fltVal val="0"/>
                                          </p:val>
                                        </p:tav>
                                        <p:tav tm="100000">
                                          <p:val>
                                            <p:strVal val="#ppt_w"/>
                                          </p:val>
                                        </p:tav>
                                      </p:tavLst>
                                    </p:anim>
                                    <p:anim calcmode="lin" valueType="num">
                                      <p:cBhvr>
                                        <p:cTn id="22" dur="500" fill="hold"/>
                                        <p:tgtEl>
                                          <p:spTgt spid="64"/>
                                        </p:tgtEl>
                                        <p:attrNameLst>
                                          <p:attrName>ppt_h</p:attrName>
                                        </p:attrNameLst>
                                      </p:cBhvr>
                                      <p:tavLst>
                                        <p:tav tm="0">
                                          <p:val>
                                            <p:fltVal val="0"/>
                                          </p:val>
                                        </p:tav>
                                        <p:tav tm="100000">
                                          <p:val>
                                            <p:strVal val="#ppt_h"/>
                                          </p:val>
                                        </p:tav>
                                      </p:tavLst>
                                    </p:anim>
                                    <p:animEffect transition="in" filter="fade">
                                      <p:cBhvr>
                                        <p:cTn id="23" dur="500"/>
                                        <p:tgtEl>
                                          <p:spTgt spid="6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Effect transition="in" filter="fade">
                                      <p:cBhvr>
                                        <p:cTn id="30" dur="500"/>
                                        <p:tgtEl>
                                          <p:spTgt spid="6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anim calcmode="lin" valueType="num">
                                      <p:cBhvr>
                                        <p:cTn id="35" dur="500" fill="hold"/>
                                        <p:tgtEl>
                                          <p:spTgt spid="66"/>
                                        </p:tgtEl>
                                        <p:attrNameLst>
                                          <p:attrName>ppt_w</p:attrName>
                                        </p:attrNameLst>
                                      </p:cBhvr>
                                      <p:tavLst>
                                        <p:tav tm="0">
                                          <p:val>
                                            <p:fltVal val="0"/>
                                          </p:val>
                                        </p:tav>
                                        <p:tav tm="100000">
                                          <p:val>
                                            <p:strVal val="#ppt_w"/>
                                          </p:val>
                                        </p:tav>
                                      </p:tavLst>
                                    </p:anim>
                                    <p:anim calcmode="lin" valueType="num">
                                      <p:cBhvr>
                                        <p:cTn id="36" dur="500" fill="hold"/>
                                        <p:tgtEl>
                                          <p:spTgt spid="66"/>
                                        </p:tgtEl>
                                        <p:attrNameLst>
                                          <p:attrName>ppt_h</p:attrName>
                                        </p:attrNameLst>
                                      </p:cBhvr>
                                      <p:tavLst>
                                        <p:tav tm="0">
                                          <p:val>
                                            <p:fltVal val="0"/>
                                          </p:val>
                                        </p:tav>
                                        <p:tav tm="100000">
                                          <p:val>
                                            <p:strVal val="#ppt_h"/>
                                          </p:val>
                                        </p:tav>
                                      </p:tavLst>
                                    </p:anim>
                                    <p:animEffect transition="in" filter="fade">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63" grpId="0" animBg="1"/>
      <p:bldP spid="64" grpId="0" animBg="1"/>
      <p:bldP spid="65" grpId="0" animBg="1"/>
      <p:bldP spid="6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inutiles</a:t>
            </a:r>
          </a:p>
          <a:p>
            <a:r>
              <a:rPr lang="fr-FR" b="1" dirty="0" smtClean="0"/>
              <a:t>Deux nouvelles primes</a:t>
            </a:r>
          </a:p>
          <a:p>
            <a:r>
              <a:rPr lang="fr-FR" b="1" dirty="0" smtClean="0"/>
              <a:t>Exercice 1</a:t>
            </a:r>
          </a:p>
          <a:p>
            <a:pPr algn="l"/>
            <a:r>
              <a:rPr lang="fr-FR" dirty="0" smtClean="0"/>
              <a:t>	Calculez le score obtenu dans chacun des cas suivants :</a:t>
            </a:r>
          </a:p>
          <a:p>
            <a:pPr marL="342900" indent="-342900" algn="l">
              <a:buFont typeface="Arial" panose="020B0604020202020204" pitchFamily="34" charset="0"/>
              <a:buChar char="•"/>
            </a:pPr>
            <a:r>
              <a:rPr lang="fr-FR" dirty="0" smtClean="0"/>
              <a:t>2SA plus quatre (</a:t>
            </a:r>
            <a:r>
              <a:rPr lang="fr-FR" b="1" dirty="0" smtClean="0"/>
              <a:t>12 levées</a:t>
            </a:r>
            <a:r>
              <a:rPr lang="fr-FR" dirty="0" smtClean="0"/>
              <a:t>)</a:t>
            </a:r>
          </a:p>
          <a:p>
            <a:pPr marL="342900" indent="-342900" algn="l">
              <a:buFont typeface="Arial" panose="020B0604020202020204" pitchFamily="34" charset="0"/>
              <a:buChar char="•"/>
            </a:pPr>
            <a:r>
              <a:rPr lang="fr-FR" dirty="0" smtClean="0"/>
              <a:t>3SA plus trois </a:t>
            </a:r>
            <a:r>
              <a:rPr lang="fr-FR" dirty="0"/>
              <a:t>(</a:t>
            </a:r>
            <a:r>
              <a:rPr lang="fr-FR" b="1" dirty="0"/>
              <a:t>12 levées</a:t>
            </a:r>
            <a:r>
              <a:rPr lang="fr-FR" dirty="0" smtClean="0"/>
              <a:t>)</a:t>
            </a:r>
          </a:p>
          <a:p>
            <a:pPr marL="342900" indent="-342900" algn="l">
              <a:buFont typeface="Arial" panose="020B0604020202020204" pitchFamily="34" charset="0"/>
              <a:buChar char="•"/>
            </a:pPr>
            <a:r>
              <a:rPr lang="fr-FR" dirty="0" smtClean="0"/>
              <a:t>6SA juste fait </a:t>
            </a:r>
            <a:r>
              <a:rPr lang="fr-FR" dirty="0"/>
              <a:t>(</a:t>
            </a:r>
            <a:r>
              <a:rPr lang="fr-FR" b="1" dirty="0"/>
              <a:t>12 levées</a:t>
            </a:r>
            <a:r>
              <a:rPr lang="fr-FR" dirty="0" smtClean="0"/>
              <a:t>)</a:t>
            </a:r>
          </a:p>
          <a:p>
            <a:pPr marL="342900" indent="-342900" algn="l">
              <a:buFont typeface="Arial" panose="020B0604020202020204" pitchFamily="34" charset="0"/>
              <a:buChar char="•"/>
            </a:pPr>
            <a:endParaRPr lang="fr-FR" dirty="0" smtClean="0"/>
          </a:p>
          <a:p>
            <a:pPr marL="342900" indent="-342900" algn="l">
              <a:buFont typeface="Arial" panose="020B0604020202020204" pitchFamily="34" charset="0"/>
              <a:buChar char="•"/>
            </a:pPr>
            <a:r>
              <a:rPr lang="fr-FR" dirty="0"/>
              <a:t>2SA plus </a:t>
            </a:r>
            <a:r>
              <a:rPr lang="fr-FR" dirty="0" smtClean="0"/>
              <a:t>cinq </a:t>
            </a:r>
            <a:r>
              <a:rPr lang="fr-FR" dirty="0"/>
              <a:t>(</a:t>
            </a:r>
            <a:r>
              <a:rPr lang="fr-FR" b="1" dirty="0" smtClean="0"/>
              <a:t>13 </a:t>
            </a:r>
            <a:r>
              <a:rPr lang="fr-FR" b="1" dirty="0"/>
              <a:t>levées</a:t>
            </a:r>
            <a:r>
              <a:rPr lang="fr-FR" dirty="0" smtClean="0"/>
              <a:t>)</a:t>
            </a:r>
            <a:endParaRPr lang="fr-FR" dirty="0"/>
          </a:p>
          <a:p>
            <a:pPr marL="342900" indent="-342900" algn="l">
              <a:buFont typeface="Arial" panose="020B0604020202020204" pitchFamily="34" charset="0"/>
              <a:buChar char="•"/>
            </a:pPr>
            <a:r>
              <a:rPr lang="fr-FR" dirty="0" smtClean="0"/>
              <a:t>3SA </a:t>
            </a:r>
            <a:r>
              <a:rPr lang="fr-FR" dirty="0"/>
              <a:t>plus </a:t>
            </a:r>
            <a:r>
              <a:rPr lang="fr-FR" dirty="0" smtClean="0"/>
              <a:t>quatre (</a:t>
            </a:r>
            <a:r>
              <a:rPr lang="fr-FR" b="1" dirty="0"/>
              <a:t>13 levées</a:t>
            </a:r>
            <a:r>
              <a:rPr lang="fr-FR" dirty="0" smtClean="0"/>
              <a:t>)</a:t>
            </a:r>
            <a:endParaRPr lang="fr-FR" dirty="0"/>
          </a:p>
          <a:p>
            <a:pPr marL="342900" indent="-342900" algn="l">
              <a:buFont typeface="Arial" panose="020B0604020202020204" pitchFamily="34" charset="0"/>
              <a:buChar char="•"/>
            </a:pPr>
            <a:r>
              <a:rPr lang="fr-FR" dirty="0" smtClean="0"/>
              <a:t>6SA plus un </a:t>
            </a:r>
            <a:r>
              <a:rPr lang="fr-FR" dirty="0"/>
              <a:t>(</a:t>
            </a:r>
            <a:r>
              <a:rPr lang="fr-FR" b="1" dirty="0"/>
              <a:t>13 levées</a:t>
            </a:r>
            <a:r>
              <a:rPr lang="fr-FR" dirty="0" smtClean="0"/>
              <a:t>)</a:t>
            </a:r>
          </a:p>
          <a:p>
            <a:pPr marL="342900" indent="-342900" algn="l">
              <a:buFont typeface="Arial" panose="020B0604020202020204" pitchFamily="34" charset="0"/>
              <a:buChar char="•"/>
            </a:pPr>
            <a:r>
              <a:rPr lang="fr-FR" dirty="0" smtClean="0"/>
              <a:t>7SA juste fait </a:t>
            </a:r>
            <a:r>
              <a:rPr lang="fr-FR" dirty="0"/>
              <a:t>(</a:t>
            </a:r>
            <a:r>
              <a:rPr lang="fr-FR" b="1" dirty="0"/>
              <a:t>13 levées</a:t>
            </a:r>
            <a:r>
              <a:rPr lang="fr-FR" dirty="0" smtClean="0"/>
              <a:t>)</a:t>
            </a:r>
            <a:endParaRPr lang="fr-FR" dirty="0"/>
          </a:p>
        </p:txBody>
      </p:sp>
      <p:sp>
        <p:nvSpPr>
          <p:cNvPr id="4" name="ZoneTexte 3"/>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5" name="Rectangle à coins arrondis 4"/>
          <p:cNvSpPr/>
          <p:nvPr/>
        </p:nvSpPr>
        <p:spPr>
          <a:xfrm>
            <a:off x="4165599" y="2661456"/>
            <a:ext cx="5181601"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[(40+30) + 50] + (4x30) = </a:t>
            </a:r>
            <a:r>
              <a:rPr lang="fr-FR" sz="2400" b="1" dirty="0" smtClean="0">
                <a:solidFill>
                  <a:schemeClr val="tx1"/>
                </a:solidFill>
              </a:rPr>
              <a:t>290</a:t>
            </a:r>
            <a:r>
              <a:rPr lang="fr-FR" sz="2400" dirty="0" smtClean="0">
                <a:solidFill>
                  <a:schemeClr val="tx1"/>
                </a:solidFill>
              </a:rPr>
              <a:t> </a:t>
            </a:r>
            <a:endParaRPr lang="fr-FR" sz="2400" dirty="0">
              <a:solidFill>
                <a:schemeClr val="tx1"/>
              </a:solidFill>
            </a:endParaRPr>
          </a:p>
        </p:txBody>
      </p:sp>
      <p:sp>
        <p:nvSpPr>
          <p:cNvPr id="8" name="Rectangle à coins arrondis 7"/>
          <p:cNvSpPr/>
          <p:nvPr/>
        </p:nvSpPr>
        <p:spPr>
          <a:xfrm>
            <a:off x="4165598" y="3114748"/>
            <a:ext cx="5181602"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[(40+30+30) + 300] + (3x30) = </a:t>
            </a:r>
            <a:r>
              <a:rPr lang="fr-FR" sz="2400" b="1" dirty="0" smtClean="0">
                <a:solidFill>
                  <a:schemeClr val="tx1"/>
                </a:solidFill>
              </a:rPr>
              <a:t>490</a:t>
            </a:r>
            <a:r>
              <a:rPr lang="fr-FR" sz="2400" dirty="0" smtClean="0">
                <a:solidFill>
                  <a:schemeClr val="tx1"/>
                </a:solidFill>
              </a:rPr>
              <a:t> </a:t>
            </a:r>
            <a:endParaRPr lang="fr-FR" sz="2400" dirty="0">
              <a:solidFill>
                <a:schemeClr val="tx1"/>
              </a:solidFill>
            </a:endParaRPr>
          </a:p>
        </p:txBody>
      </p:sp>
      <p:sp>
        <p:nvSpPr>
          <p:cNvPr id="9" name="Rectangle à coins arrondis 8"/>
          <p:cNvSpPr/>
          <p:nvPr/>
        </p:nvSpPr>
        <p:spPr>
          <a:xfrm>
            <a:off x="4165599" y="3568040"/>
            <a:ext cx="5181601"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(40+(5x30)) + 300 + 500 = </a:t>
            </a:r>
            <a:r>
              <a:rPr lang="fr-FR" sz="2400" b="1" dirty="0" smtClean="0">
                <a:solidFill>
                  <a:schemeClr val="tx1"/>
                </a:solidFill>
              </a:rPr>
              <a:t>990 </a:t>
            </a:r>
            <a:endParaRPr lang="fr-FR" sz="2400" b="1" dirty="0">
              <a:solidFill>
                <a:schemeClr val="tx1"/>
              </a:solidFill>
            </a:endParaRPr>
          </a:p>
        </p:txBody>
      </p:sp>
      <p:sp>
        <p:nvSpPr>
          <p:cNvPr id="10" name="Rectangle à coins arrondis 9"/>
          <p:cNvSpPr/>
          <p:nvPr/>
        </p:nvSpPr>
        <p:spPr>
          <a:xfrm>
            <a:off x="4165599" y="4521523"/>
            <a:ext cx="5181601"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[(40+30) + 50] + (5x50) = </a:t>
            </a:r>
            <a:r>
              <a:rPr lang="fr-FR" sz="2400" b="1" dirty="0" smtClean="0">
                <a:solidFill>
                  <a:schemeClr val="tx1"/>
                </a:solidFill>
              </a:rPr>
              <a:t>370</a:t>
            </a:r>
            <a:r>
              <a:rPr lang="fr-FR" sz="2400" dirty="0" smtClean="0">
                <a:solidFill>
                  <a:schemeClr val="tx1"/>
                </a:solidFill>
              </a:rPr>
              <a:t> </a:t>
            </a:r>
            <a:endParaRPr lang="fr-FR" sz="2400" dirty="0">
              <a:solidFill>
                <a:schemeClr val="tx1"/>
              </a:solidFill>
            </a:endParaRPr>
          </a:p>
        </p:txBody>
      </p:sp>
      <p:sp>
        <p:nvSpPr>
          <p:cNvPr id="11" name="Rectangle à coins arrondis 10"/>
          <p:cNvSpPr/>
          <p:nvPr/>
        </p:nvSpPr>
        <p:spPr>
          <a:xfrm>
            <a:off x="4165598" y="4974815"/>
            <a:ext cx="5181602"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[(40+30+30) + 300] + (4x30) = </a:t>
            </a:r>
            <a:r>
              <a:rPr lang="fr-FR" sz="2400" b="1" dirty="0" smtClean="0">
                <a:solidFill>
                  <a:schemeClr val="tx1"/>
                </a:solidFill>
              </a:rPr>
              <a:t>520 </a:t>
            </a:r>
            <a:endParaRPr lang="fr-FR" sz="2400" b="1" dirty="0">
              <a:solidFill>
                <a:schemeClr val="tx1"/>
              </a:solidFill>
            </a:endParaRPr>
          </a:p>
        </p:txBody>
      </p:sp>
      <p:sp>
        <p:nvSpPr>
          <p:cNvPr id="12" name="Rectangle à coins arrondis 11"/>
          <p:cNvSpPr/>
          <p:nvPr/>
        </p:nvSpPr>
        <p:spPr>
          <a:xfrm>
            <a:off x="4165598" y="5427897"/>
            <a:ext cx="5181602"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a:t>
            </a:r>
            <a:r>
              <a:rPr lang="fr-FR" sz="2400" dirty="0">
                <a:solidFill>
                  <a:schemeClr val="tx1"/>
                </a:solidFill>
              </a:rPr>
              <a:t>+(5x30)) + 300 + </a:t>
            </a:r>
            <a:r>
              <a:rPr lang="fr-FR" sz="2400" dirty="0" smtClean="0">
                <a:solidFill>
                  <a:schemeClr val="tx1"/>
                </a:solidFill>
              </a:rPr>
              <a:t>500] + </a:t>
            </a:r>
            <a:r>
              <a:rPr lang="fr-FR" sz="2400" dirty="0">
                <a:solidFill>
                  <a:schemeClr val="tx1"/>
                </a:solidFill>
              </a:rPr>
              <a:t>3</a:t>
            </a:r>
            <a:r>
              <a:rPr lang="fr-FR" sz="2400" dirty="0" smtClean="0">
                <a:solidFill>
                  <a:schemeClr val="tx1"/>
                </a:solidFill>
              </a:rPr>
              <a:t>0 </a:t>
            </a:r>
            <a:r>
              <a:rPr lang="fr-FR" sz="2400" dirty="0">
                <a:solidFill>
                  <a:schemeClr val="tx1"/>
                </a:solidFill>
              </a:rPr>
              <a:t>= </a:t>
            </a:r>
            <a:r>
              <a:rPr lang="fr-FR" sz="2400" b="1" dirty="0" smtClean="0">
                <a:solidFill>
                  <a:schemeClr val="tx1"/>
                </a:solidFill>
              </a:rPr>
              <a:t>1020</a:t>
            </a:r>
            <a:endParaRPr lang="fr-FR" sz="2400" b="1" dirty="0">
              <a:solidFill>
                <a:schemeClr val="tx1"/>
              </a:solidFill>
            </a:endParaRPr>
          </a:p>
        </p:txBody>
      </p:sp>
      <p:sp>
        <p:nvSpPr>
          <p:cNvPr id="13" name="Rectangle à coins arrondis 12"/>
          <p:cNvSpPr/>
          <p:nvPr/>
        </p:nvSpPr>
        <p:spPr>
          <a:xfrm>
            <a:off x="4165598" y="5881189"/>
            <a:ext cx="5181602" cy="45329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[40+(6x30</a:t>
            </a:r>
            <a:r>
              <a:rPr lang="fr-FR" sz="2400" dirty="0">
                <a:solidFill>
                  <a:schemeClr val="tx1"/>
                </a:solidFill>
              </a:rPr>
              <a:t>)) + 300 + </a:t>
            </a:r>
            <a:r>
              <a:rPr lang="fr-FR" sz="2400" dirty="0" smtClean="0">
                <a:solidFill>
                  <a:schemeClr val="tx1"/>
                </a:solidFill>
              </a:rPr>
              <a:t>1000] </a:t>
            </a:r>
            <a:r>
              <a:rPr lang="fr-FR" sz="2400" dirty="0">
                <a:solidFill>
                  <a:schemeClr val="tx1"/>
                </a:solidFill>
              </a:rPr>
              <a:t>= </a:t>
            </a:r>
            <a:r>
              <a:rPr lang="fr-FR" sz="2400" b="1" dirty="0" smtClean="0">
                <a:solidFill>
                  <a:schemeClr val="tx1"/>
                </a:solidFill>
              </a:rPr>
              <a:t>1520</a:t>
            </a:r>
            <a:endParaRPr lang="fr-FR" sz="2400" b="1" dirty="0">
              <a:solidFill>
                <a:schemeClr val="tx1"/>
              </a:solidFill>
            </a:endParaRPr>
          </a:p>
        </p:txBody>
      </p:sp>
    </p:spTree>
    <p:extLst>
      <p:ext uri="{BB962C8B-B14F-4D97-AF65-F5344CB8AC3E}">
        <p14:creationId xmlns:p14="http://schemas.microsoft.com/office/powerpoint/2010/main" val="3088438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barn(inVertical)">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barn(inVertical)">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arn(inVertical)">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barn(inVertical)">
                                      <p:cBhvr>
                                        <p:cTn id="48" dur="5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barn(inVertical)">
                                      <p:cBhvr>
                                        <p:cTn id="57" dur="500"/>
                                        <p:tgtEl>
                                          <p:spTgt spid="11"/>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grpId="0" nodeType="click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barn(inVertical)">
                                      <p:cBhvr>
                                        <p:cTn id="7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inutiles</a:t>
            </a:r>
          </a:p>
          <a:p>
            <a:pPr algn="l"/>
            <a:r>
              <a:rPr lang="fr-FR" dirty="0" smtClean="0"/>
              <a:t>Complétez le tableau suivant</a:t>
            </a:r>
            <a:endParaRPr lang="fr-FR" dirty="0"/>
          </a:p>
        </p:txBody>
      </p:sp>
      <p:sp>
        <p:nvSpPr>
          <p:cNvPr id="5" name="Rectangle à coins arrondis 4"/>
          <p:cNvSpPr/>
          <p:nvPr/>
        </p:nvSpPr>
        <p:spPr>
          <a:xfrm>
            <a:off x="321749" y="2274278"/>
            <a:ext cx="3399692"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n</a:t>
            </a:r>
            <a:r>
              <a:rPr lang="fr-FR" sz="2400" b="1" dirty="0" smtClean="0"/>
              <a:t>b de levées demandées</a:t>
            </a:r>
            <a:endParaRPr lang="fr-FR" sz="2400" b="1" dirty="0"/>
          </a:p>
        </p:txBody>
      </p:sp>
      <p:sp>
        <p:nvSpPr>
          <p:cNvPr id="6" name="Rectangle à coins arrondis 5"/>
          <p:cNvSpPr/>
          <p:nvPr/>
        </p:nvSpPr>
        <p:spPr>
          <a:xfrm>
            <a:off x="3721440" y="2274278"/>
            <a:ext cx="2270265"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nom du contrat</a:t>
            </a:r>
            <a:endParaRPr lang="fr-FR" sz="2400" b="1" dirty="0"/>
          </a:p>
        </p:txBody>
      </p:sp>
      <p:sp>
        <p:nvSpPr>
          <p:cNvPr id="7" name="Rectangle à coins arrondis 6"/>
          <p:cNvSpPr/>
          <p:nvPr/>
        </p:nvSpPr>
        <p:spPr>
          <a:xfrm>
            <a:off x="5991706" y="2274277"/>
            <a:ext cx="2588213"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type de contrat</a:t>
            </a:r>
            <a:endParaRPr lang="fr-FR" sz="2400" b="1" dirty="0"/>
          </a:p>
        </p:txBody>
      </p:sp>
      <p:sp>
        <p:nvSpPr>
          <p:cNvPr id="8" name="Rectangle à coins arrondis 7"/>
          <p:cNvSpPr/>
          <p:nvPr/>
        </p:nvSpPr>
        <p:spPr>
          <a:xfrm>
            <a:off x="8579919" y="2274277"/>
            <a:ext cx="3290805"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prime allouée</a:t>
            </a:r>
            <a:endParaRPr lang="fr-FR" sz="2400" b="1" dirty="0"/>
          </a:p>
        </p:txBody>
      </p:sp>
      <p:sp>
        <p:nvSpPr>
          <p:cNvPr id="9" name="Rectangle à coins arrondis 8"/>
          <p:cNvSpPr/>
          <p:nvPr/>
        </p:nvSpPr>
        <p:spPr>
          <a:xfrm>
            <a:off x="321749" y="2649415"/>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7 levées</a:t>
            </a:r>
            <a:endParaRPr lang="fr-FR" sz="2400" dirty="0">
              <a:solidFill>
                <a:schemeClr val="tx1"/>
              </a:solidFill>
            </a:endParaRPr>
          </a:p>
        </p:txBody>
      </p:sp>
      <p:sp>
        <p:nvSpPr>
          <p:cNvPr id="10" name="Rectangle à coins arrondis 9"/>
          <p:cNvSpPr/>
          <p:nvPr/>
        </p:nvSpPr>
        <p:spPr>
          <a:xfrm>
            <a:off x="321749" y="3032369"/>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8 </a:t>
            </a:r>
            <a:r>
              <a:rPr lang="fr-FR" sz="2400" dirty="0">
                <a:solidFill>
                  <a:schemeClr val="tx1"/>
                </a:solidFill>
              </a:rPr>
              <a:t>levées</a:t>
            </a:r>
          </a:p>
        </p:txBody>
      </p:sp>
      <p:sp>
        <p:nvSpPr>
          <p:cNvPr id="11" name="Rectangle à coins arrondis 10"/>
          <p:cNvSpPr/>
          <p:nvPr/>
        </p:nvSpPr>
        <p:spPr>
          <a:xfrm>
            <a:off x="321749" y="3415323"/>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9 </a:t>
            </a:r>
            <a:r>
              <a:rPr lang="fr-FR" sz="2400" dirty="0">
                <a:solidFill>
                  <a:schemeClr val="tx1"/>
                </a:solidFill>
              </a:rPr>
              <a:t>levées</a:t>
            </a:r>
          </a:p>
        </p:txBody>
      </p:sp>
      <p:sp>
        <p:nvSpPr>
          <p:cNvPr id="12" name="Rectangle à coins arrondis 11"/>
          <p:cNvSpPr/>
          <p:nvPr/>
        </p:nvSpPr>
        <p:spPr>
          <a:xfrm>
            <a:off x="321749" y="3798277"/>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10 </a:t>
            </a:r>
            <a:r>
              <a:rPr lang="fr-FR" sz="2400" dirty="0">
                <a:solidFill>
                  <a:schemeClr val="tx1"/>
                </a:solidFill>
              </a:rPr>
              <a:t>levées</a:t>
            </a:r>
          </a:p>
        </p:txBody>
      </p:sp>
      <p:sp>
        <p:nvSpPr>
          <p:cNvPr id="13" name="Rectangle à coins arrondis 12"/>
          <p:cNvSpPr/>
          <p:nvPr/>
        </p:nvSpPr>
        <p:spPr>
          <a:xfrm>
            <a:off x="321749" y="4181231"/>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11 </a:t>
            </a:r>
            <a:r>
              <a:rPr lang="fr-FR" sz="2400" dirty="0">
                <a:solidFill>
                  <a:schemeClr val="tx1"/>
                </a:solidFill>
              </a:rPr>
              <a:t>levées</a:t>
            </a:r>
          </a:p>
        </p:txBody>
      </p:sp>
      <p:sp>
        <p:nvSpPr>
          <p:cNvPr id="14" name="Rectangle à coins arrondis 13"/>
          <p:cNvSpPr/>
          <p:nvPr/>
        </p:nvSpPr>
        <p:spPr>
          <a:xfrm>
            <a:off x="321749" y="4564185"/>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12 </a:t>
            </a:r>
            <a:r>
              <a:rPr lang="fr-FR" sz="2400" dirty="0">
                <a:solidFill>
                  <a:schemeClr val="tx1"/>
                </a:solidFill>
              </a:rPr>
              <a:t>levées</a:t>
            </a:r>
          </a:p>
        </p:txBody>
      </p:sp>
      <p:sp>
        <p:nvSpPr>
          <p:cNvPr id="15" name="Rectangle à coins arrondis 14"/>
          <p:cNvSpPr/>
          <p:nvPr/>
        </p:nvSpPr>
        <p:spPr>
          <a:xfrm>
            <a:off x="321749" y="4947141"/>
            <a:ext cx="3399691"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13 </a:t>
            </a:r>
            <a:r>
              <a:rPr lang="fr-FR" sz="2400" dirty="0">
                <a:solidFill>
                  <a:schemeClr val="tx1"/>
                </a:solidFill>
              </a:rPr>
              <a:t>levées</a:t>
            </a:r>
          </a:p>
        </p:txBody>
      </p:sp>
      <p:sp>
        <p:nvSpPr>
          <p:cNvPr id="16" name="Rectangle à coins arrondis 15"/>
          <p:cNvSpPr/>
          <p:nvPr/>
        </p:nvSpPr>
        <p:spPr>
          <a:xfrm>
            <a:off x="3721441" y="2649414"/>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a:t>
            </a:r>
            <a:endParaRPr lang="fr-FR" sz="2400" b="1" dirty="0">
              <a:solidFill>
                <a:schemeClr val="tx1"/>
              </a:solidFill>
            </a:endParaRPr>
          </a:p>
        </p:txBody>
      </p:sp>
      <p:sp>
        <p:nvSpPr>
          <p:cNvPr id="17" name="Rectangle à coins arrondis 16"/>
          <p:cNvSpPr/>
          <p:nvPr/>
        </p:nvSpPr>
        <p:spPr>
          <a:xfrm>
            <a:off x="3721441" y="3032368"/>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b="1" dirty="0">
              <a:solidFill>
                <a:schemeClr val="tx1"/>
              </a:solidFill>
            </a:endParaRPr>
          </a:p>
        </p:txBody>
      </p:sp>
      <p:sp>
        <p:nvSpPr>
          <p:cNvPr id="18" name="Rectangle à coins arrondis 17"/>
          <p:cNvSpPr/>
          <p:nvPr/>
        </p:nvSpPr>
        <p:spPr>
          <a:xfrm>
            <a:off x="3721441" y="3415322"/>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19" name="Rectangle à coins arrondis 18"/>
          <p:cNvSpPr/>
          <p:nvPr/>
        </p:nvSpPr>
        <p:spPr>
          <a:xfrm>
            <a:off x="3721441" y="3798276"/>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4SA</a:t>
            </a:r>
            <a:endParaRPr lang="fr-FR" sz="2400" b="1" dirty="0">
              <a:solidFill>
                <a:schemeClr val="tx1"/>
              </a:solidFill>
            </a:endParaRPr>
          </a:p>
        </p:txBody>
      </p:sp>
      <p:sp>
        <p:nvSpPr>
          <p:cNvPr id="20" name="Rectangle à coins arrondis 19"/>
          <p:cNvSpPr/>
          <p:nvPr/>
        </p:nvSpPr>
        <p:spPr>
          <a:xfrm>
            <a:off x="3721441" y="4181230"/>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5SA</a:t>
            </a:r>
            <a:endParaRPr lang="fr-FR" sz="2400" b="1" dirty="0">
              <a:solidFill>
                <a:schemeClr val="tx1"/>
              </a:solidFill>
            </a:endParaRPr>
          </a:p>
        </p:txBody>
      </p:sp>
      <p:sp>
        <p:nvSpPr>
          <p:cNvPr id="21" name="Rectangle à coins arrondis 20"/>
          <p:cNvSpPr/>
          <p:nvPr/>
        </p:nvSpPr>
        <p:spPr>
          <a:xfrm>
            <a:off x="3721441" y="4564184"/>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6SA</a:t>
            </a:r>
            <a:endParaRPr lang="fr-FR" sz="2400" b="1" dirty="0">
              <a:solidFill>
                <a:schemeClr val="tx1"/>
              </a:solidFill>
            </a:endParaRPr>
          </a:p>
        </p:txBody>
      </p:sp>
      <p:sp>
        <p:nvSpPr>
          <p:cNvPr id="22" name="Rectangle à coins arrondis 21"/>
          <p:cNvSpPr/>
          <p:nvPr/>
        </p:nvSpPr>
        <p:spPr>
          <a:xfrm>
            <a:off x="3721441" y="4947140"/>
            <a:ext cx="227026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7SA</a:t>
            </a:r>
            <a:endParaRPr lang="fr-FR" sz="2400" b="1" dirty="0">
              <a:solidFill>
                <a:schemeClr val="tx1"/>
              </a:solidFill>
            </a:endParaRPr>
          </a:p>
        </p:txBody>
      </p:sp>
      <p:sp>
        <p:nvSpPr>
          <p:cNvPr id="23" name="Rectangle à coins arrondis 22"/>
          <p:cNvSpPr/>
          <p:nvPr/>
        </p:nvSpPr>
        <p:spPr>
          <a:xfrm>
            <a:off x="5991704" y="2649414"/>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partielle</a:t>
            </a:r>
            <a:endParaRPr lang="fr-FR" sz="2400" dirty="0">
              <a:solidFill>
                <a:schemeClr val="tx1"/>
              </a:solidFill>
            </a:endParaRPr>
          </a:p>
        </p:txBody>
      </p:sp>
      <p:sp>
        <p:nvSpPr>
          <p:cNvPr id="24" name="Rectangle à coins arrondis 23"/>
          <p:cNvSpPr/>
          <p:nvPr/>
        </p:nvSpPr>
        <p:spPr>
          <a:xfrm>
            <a:off x="5991704" y="3032368"/>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partielle</a:t>
            </a:r>
          </a:p>
        </p:txBody>
      </p:sp>
      <p:sp>
        <p:nvSpPr>
          <p:cNvPr id="25" name="Rectangle à coins arrondis 24"/>
          <p:cNvSpPr/>
          <p:nvPr/>
        </p:nvSpPr>
        <p:spPr>
          <a:xfrm>
            <a:off x="5991704" y="3415322"/>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manche</a:t>
            </a:r>
            <a:endParaRPr lang="fr-FR" sz="2400" b="1" dirty="0">
              <a:solidFill>
                <a:schemeClr val="tx1"/>
              </a:solidFill>
            </a:endParaRPr>
          </a:p>
        </p:txBody>
      </p:sp>
      <p:sp>
        <p:nvSpPr>
          <p:cNvPr id="26" name="Rectangle à coins arrondis 25"/>
          <p:cNvSpPr/>
          <p:nvPr/>
        </p:nvSpPr>
        <p:spPr>
          <a:xfrm>
            <a:off x="5991704" y="3798276"/>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manche</a:t>
            </a:r>
          </a:p>
        </p:txBody>
      </p:sp>
      <p:sp>
        <p:nvSpPr>
          <p:cNvPr id="27" name="Rectangle à coins arrondis 26"/>
          <p:cNvSpPr/>
          <p:nvPr/>
        </p:nvSpPr>
        <p:spPr>
          <a:xfrm>
            <a:off x="5991704" y="4181230"/>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manche</a:t>
            </a:r>
          </a:p>
        </p:txBody>
      </p:sp>
      <p:sp>
        <p:nvSpPr>
          <p:cNvPr id="28" name="Rectangle à coins arrondis 27"/>
          <p:cNvSpPr/>
          <p:nvPr/>
        </p:nvSpPr>
        <p:spPr>
          <a:xfrm>
            <a:off x="5991704" y="4564184"/>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p</a:t>
            </a:r>
            <a:r>
              <a:rPr lang="fr-FR" sz="2400" b="1" dirty="0" smtClean="0">
                <a:solidFill>
                  <a:schemeClr val="tx1"/>
                </a:solidFill>
              </a:rPr>
              <a:t>etit chelem</a:t>
            </a:r>
            <a:endParaRPr lang="fr-FR" sz="2400" b="1" dirty="0">
              <a:solidFill>
                <a:schemeClr val="tx1"/>
              </a:solidFill>
            </a:endParaRPr>
          </a:p>
        </p:txBody>
      </p:sp>
      <p:sp>
        <p:nvSpPr>
          <p:cNvPr id="29" name="Rectangle à coins arrondis 28"/>
          <p:cNvSpPr/>
          <p:nvPr/>
        </p:nvSpPr>
        <p:spPr>
          <a:xfrm>
            <a:off x="5991704" y="4947140"/>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g</a:t>
            </a:r>
            <a:r>
              <a:rPr lang="fr-FR" sz="2400" b="1" dirty="0" smtClean="0">
                <a:solidFill>
                  <a:schemeClr val="tx1"/>
                </a:solidFill>
              </a:rPr>
              <a:t>rand chelem</a:t>
            </a:r>
            <a:endParaRPr lang="fr-FR" sz="2400" b="1" dirty="0">
              <a:solidFill>
                <a:schemeClr val="tx1"/>
              </a:solidFill>
            </a:endParaRPr>
          </a:p>
        </p:txBody>
      </p:sp>
      <p:sp>
        <p:nvSpPr>
          <p:cNvPr id="30" name="Rectangle à coins arrondis 29"/>
          <p:cNvSpPr/>
          <p:nvPr/>
        </p:nvSpPr>
        <p:spPr>
          <a:xfrm>
            <a:off x="8579918" y="2649414"/>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50</a:t>
            </a:r>
            <a:endParaRPr lang="fr-FR" sz="2400" dirty="0">
              <a:solidFill>
                <a:schemeClr val="tx1"/>
              </a:solidFill>
            </a:endParaRPr>
          </a:p>
        </p:txBody>
      </p:sp>
      <p:sp>
        <p:nvSpPr>
          <p:cNvPr id="31" name="Rectangle à coins arrondis 30"/>
          <p:cNvSpPr/>
          <p:nvPr/>
        </p:nvSpPr>
        <p:spPr>
          <a:xfrm>
            <a:off x="8579918" y="3032368"/>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50</a:t>
            </a:r>
            <a:endParaRPr lang="fr-FR" sz="2400" dirty="0">
              <a:solidFill>
                <a:schemeClr val="tx1"/>
              </a:solidFill>
            </a:endParaRPr>
          </a:p>
        </p:txBody>
      </p:sp>
      <p:sp>
        <p:nvSpPr>
          <p:cNvPr id="32" name="Rectangle à coins arrondis 31"/>
          <p:cNvSpPr/>
          <p:nvPr/>
        </p:nvSpPr>
        <p:spPr>
          <a:xfrm>
            <a:off x="8579918" y="3415322"/>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300</a:t>
            </a:r>
            <a:endParaRPr lang="fr-FR" sz="2400" dirty="0">
              <a:solidFill>
                <a:schemeClr val="tx1"/>
              </a:solidFill>
            </a:endParaRPr>
          </a:p>
        </p:txBody>
      </p:sp>
      <p:sp>
        <p:nvSpPr>
          <p:cNvPr id="33" name="Rectangle à coins arrondis 32"/>
          <p:cNvSpPr/>
          <p:nvPr/>
        </p:nvSpPr>
        <p:spPr>
          <a:xfrm>
            <a:off x="8579918" y="3798276"/>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300</a:t>
            </a:r>
            <a:endParaRPr lang="fr-FR" sz="2400" dirty="0">
              <a:solidFill>
                <a:schemeClr val="tx1"/>
              </a:solidFill>
            </a:endParaRPr>
          </a:p>
        </p:txBody>
      </p:sp>
      <p:sp>
        <p:nvSpPr>
          <p:cNvPr id="34" name="Rectangle à coins arrondis 33"/>
          <p:cNvSpPr/>
          <p:nvPr/>
        </p:nvSpPr>
        <p:spPr>
          <a:xfrm>
            <a:off x="8579918" y="4181230"/>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300</a:t>
            </a:r>
            <a:endParaRPr lang="fr-FR" sz="2400" dirty="0">
              <a:solidFill>
                <a:schemeClr val="tx1"/>
              </a:solidFill>
            </a:endParaRPr>
          </a:p>
        </p:txBody>
      </p:sp>
      <p:sp>
        <p:nvSpPr>
          <p:cNvPr id="35" name="Rectangle à coins arrondis 34"/>
          <p:cNvSpPr/>
          <p:nvPr/>
        </p:nvSpPr>
        <p:spPr>
          <a:xfrm>
            <a:off x="8579918" y="4564184"/>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300 + 500 = 800</a:t>
            </a:r>
            <a:endParaRPr lang="fr-FR" sz="2400" dirty="0">
              <a:solidFill>
                <a:schemeClr val="tx1"/>
              </a:solidFill>
            </a:endParaRPr>
          </a:p>
        </p:txBody>
      </p:sp>
      <p:sp>
        <p:nvSpPr>
          <p:cNvPr id="36" name="Rectangle à coins arrondis 35"/>
          <p:cNvSpPr/>
          <p:nvPr/>
        </p:nvSpPr>
        <p:spPr>
          <a:xfrm>
            <a:off x="8579918" y="4947140"/>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300 + 1000 = 1300</a:t>
            </a:r>
            <a:endParaRPr lang="fr-FR" sz="2400" dirty="0">
              <a:solidFill>
                <a:schemeClr val="tx1"/>
              </a:solidFill>
            </a:endParaRPr>
          </a:p>
        </p:txBody>
      </p:sp>
      <p:sp>
        <p:nvSpPr>
          <p:cNvPr id="37" name="ZoneTexte 36"/>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1821581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barn(inVertical)">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barn(inVertical)">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barn(inVertical)">
                                      <p:cBhvr>
                                        <p:cTn id="52" dur="500"/>
                                        <p:tgtEl>
                                          <p:spTgt spid="30"/>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barn(inVertical)">
                                      <p:cBhvr>
                                        <p:cTn id="64" dur="500"/>
                                        <p:tgtEl>
                                          <p:spTgt spid="17"/>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barn(inVertical)">
                                      <p:cBhvr>
                                        <p:cTn id="69" dur="500"/>
                                        <p:tgtEl>
                                          <p:spTgt spid="24"/>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barn(inVertical)">
                                      <p:cBhvr>
                                        <p:cTn id="74" dur="500"/>
                                        <p:tgtEl>
                                          <p:spTgt spid="31"/>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childTnLst>
                    </p:cTn>
                  </p:par>
                  <p:par>
                    <p:cTn id="82" fill="hold">
                      <p:stCondLst>
                        <p:cond delay="indefinite"/>
                      </p:stCondLst>
                      <p:childTnLst>
                        <p:par>
                          <p:cTn id="83" fill="hold">
                            <p:stCondLst>
                              <p:cond delay="0"/>
                            </p:stCondLst>
                            <p:childTnLst>
                              <p:par>
                                <p:cTn id="84" presetID="16" presetClass="entr" presetSubtype="21"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barn(inVertical)">
                                      <p:cBhvr>
                                        <p:cTn id="86" dur="500"/>
                                        <p:tgtEl>
                                          <p:spTgt spid="18"/>
                                        </p:tgtEl>
                                      </p:cBhvr>
                                    </p:animEffect>
                                  </p:childTnLst>
                                </p:cTn>
                              </p:par>
                            </p:childTnLst>
                          </p:cTn>
                        </p:par>
                      </p:childTnLst>
                    </p:cTn>
                  </p:par>
                  <p:par>
                    <p:cTn id="87" fill="hold">
                      <p:stCondLst>
                        <p:cond delay="indefinite"/>
                      </p:stCondLst>
                      <p:childTnLst>
                        <p:par>
                          <p:cTn id="88" fill="hold">
                            <p:stCondLst>
                              <p:cond delay="0"/>
                            </p:stCondLst>
                            <p:childTnLst>
                              <p:par>
                                <p:cTn id="89" presetID="16" presetClass="entr" presetSubtype="21" fill="hold" grpId="0" nodeType="click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barn(inVertical)">
                                      <p:cBhvr>
                                        <p:cTn id="91" dur="500"/>
                                        <p:tgtEl>
                                          <p:spTgt spid="25"/>
                                        </p:tgtEl>
                                      </p:cBhvr>
                                    </p:animEffect>
                                  </p:childTnLst>
                                </p:cTn>
                              </p:par>
                            </p:childTnLst>
                          </p:cTn>
                        </p:par>
                      </p:childTnLst>
                    </p:cTn>
                  </p:par>
                  <p:par>
                    <p:cTn id="92" fill="hold">
                      <p:stCondLst>
                        <p:cond delay="indefinite"/>
                      </p:stCondLst>
                      <p:childTnLst>
                        <p:par>
                          <p:cTn id="93" fill="hold">
                            <p:stCondLst>
                              <p:cond delay="0"/>
                            </p:stCondLst>
                            <p:childTnLst>
                              <p:par>
                                <p:cTn id="94" presetID="16" presetClass="entr" presetSubtype="21" fill="hold" grpId="0" nodeType="click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barn(inVertical)">
                                      <p:cBhvr>
                                        <p:cTn id="96" dur="500"/>
                                        <p:tgtEl>
                                          <p:spTgt spid="32"/>
                                        </p:tgtEl>
                                      </p:cBhvr>
                                    </p:animEffect>
                                  </p:childTnLst>
                                </p:cTn>
                              </p:par>
                            </p:childTnLst>
                          </p:cTn>
                        </p:par>
                      </p:childTnLst>
                    </p:cTn>
                  </p:par>
                  <p:par>
                    <p:cTn id="97" fill="hold">
                      <p:stCondLst>
                        <p:cond delay="indefinite"/>
                      </p:stCondLst>
                      <p:childTnLst>
                        <p:par>
                          <p:cTn id="98" fill="hold">
                            <p:stCondLst>
                              <p:cond delay="0"/>
                            </p:stCondLst>
                            <p:childTnLst>
                              <p:par>
                                <p:cTn id="99" presetID="53" presetClass="entr" presetSubtype="16" fill="hold" grpId="0" nodeType="clickEffect">
                                  <p:stCondLst>
                                    <p:cond delay="0"/>
                                  </p:stCondLst>
                                  <p:childTnLst>
                                    <p:set>
                                      <p:cBhvr>
                                        <p:cTn id="100" dur="1" fill="hold">
                                          <p:stCondLst>
                                            <p:cond delay="0"/>
                                          </p:stCondLst>
                                        </p:cTn>
                                        <p:tgtEl>
                                          <p:spTgt spid="12"/>
                                        </p:tgtEl>
                                        <p:attrNameLst>
                                          <p:attrName>style.visibility</p:attrName>
                                        </p:attrNameLst>
                                      </p:cBhvr>
                                      <p:to>
                                        <p:strVal val="visible"/>
                                      </p:to>
                                    </p:set>
                                    <p:anim calcmode="lin" valueType="num">
                                      <p:cBhvr>
                                        <p:cTn id="101" dur="500" fill="hold"/>
                                        <p:tgtEl>
                                          <p:spTgt spid="12"/>
                                        </p:tgtEl>
                                        <p:attrNameLst>
                                          <p:attrName>ppt_w</p:attrName>
                                        </p:attrNameLst>
                                      </p:cBhvr>
                                      <p:tavLst>
                                        <p:tav tm="0">
                                          <p:val>
                                            <p:fltVal val="0"/>
                                          </p:val>
                                        </p:tav>
                                        <p:tav tm="100000">
                                          <p:val>
                                            <p:strVal val="#ppt_w"/>
                                          </p:val>
                                        </p:tav>
                                      </p:tavLst>
                                    </p:anim>
                                    <p:anim calcmode="lin" valueType="num">
                                      <p:cBhvr>
                                        <p:cTn id="102" dur="500" fill="hold"/>
                                        <p:tgtEl>
                                          <p:spTgt spid="12"/>
                                        </p:tgtEl>
                                        <p:attrNameLst>
                                          <p:attrName>ppt_h</p:attrName>
                                        </p:attrNameLst>
                                      </p:cBhvr>
                                      <p:tavLst>
                                        <p:tav tm="0">
                                          <p:val>
                                            <p:fltVal val="0"/>
                                          </p:val>
                                        </p:tav>
                                        <p:tav tm="100000">
                                          <p:val>
                                            <p:strVal val="#ppt_h"/>
                                          </p:val>
                                        </p:tav>
                                      </p:tavLst>
                                    </p:anim>
                                    <p:animEffect transition="in" filter="fade">
                                      <p:cBhvr>
                                        <p:cTn id="103" dur="500"/>
                                        <p:tgtEl>
                                          <p:spTgt spid="12"/>
                                        </p:tgtEl>
                                      </p:cBhvr>
                                    </p:animEffect>
                                  </p:childTnLst>
                                </p:cTn>
                              </p:par>
                            </p:childTnLst>
                          </p:cTn>
                        </p:par>
                      </p:childTnLst>
                    </p:cTn>
                  </p:par>
                  <p:par>
                    <p:cTn id="104" fill="hold">
                      <p:stCondLst>
                        <p:cond delay="indefinite"/>
                      </p:stCondLst>
                      <p:childTnLst>
                        <p:par>
                          <p:cTn id="105" fill="hold">
                            <p:stCondLst>
                              <p:cond delay="0"/>
                            </p:stCondLst>
                            <p:childTnLst>
                              <p:par>
                                <p:cTn id="106" presetID="16" presetClass="entr" presetSubtype="21" fill="hold" grpId="0" nodeType="click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barn(inVertical)">
                                      <p:cBhvr>
                                        <p:cTn id="108" dur="500"/>
                                        <p:tgtEl>
                                          <p:spTgt spid="19"/>
                                        </p:tgtEl>
                                      </p:cBhvr>
                                    </p:animEffect>
                                  </p:childTnLst>
                                </p:cTn>
                              </p:par>
                            </p:childTnLst>
                          </p:cTn>
                        </p:par>
                      </p:childTnLst>
                    </p:cTn>
                  </p:par>
                  <p:par>
                    <p:cTn id="109" fill="hold">
                      <p:stCondLst>
                        <p:cond delay="indefinite"/>
                      </p:stCondLst>
                      <p:childTnLst>
                        <p:par>
                          <p:cTn id="110" fill="hold">
                            <p:stCondLst>
                              <p:cond delay="0"/>
                            </p:stCondLst>
                            <p:childTnLst>
                              <p:par>
                                <p:cTn id="111" presetID="16" presetClass="entr" presetSubtype="21" fill="hold" grpId="0" nodeType="click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barn(inVertical)">
                                      <p:cBhvr>
                                        <p:cTn id="113" dur="500"/>
                                        <p:tgtEl>
                                          <p:spTgt spid="26"/>
                                        </p:tgtEl>
                                      </p:cBhvr>
                                    </p:animEffect>
                                  </p:childTnLst>
                                </p:cTn>
                              </p:par>
                            </p:childTnLst>
                          </p:cTn>
                        </p:par>
                      </p:childTnLst>
                    </p:cTn>
                  </p:par>
                  <p:par>
                    <p:cTn id="114" fill="hold">
                      <p:stCondLst>
                        <p:cond delay="indefinite"/>
                      </p:stCondLst>
                      <p:childTnLst>
                        <p:par>
                          <p:cTn id="115" fill="hold">
                            <p:stCondLst>
                              <p:cond delay="0"/>
                            </p:stCondLst>
                            <p:childTnLst>
                              <p:par>
                                <p:cTn id="116" presetID="16" presetClass="entr" presetSubtype="21"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barn(inVertical)">
                                      <p:cBhvr>
                                        <p:cTn id="118" dur="500"/>
                                        <p:tgtEl>
                                          <p:spTgt spid="33"/>
                                        </p:tgtEl>
                                      </p:cBhvr>
                                    </p:animEffect>
                                  </p:childTnLst>
                                </p:cTn>
                              </p:par>
                            </p:childTnLst>
                          </p:cTn>
                        </p:par>
                      </p:childTnLst>
                    </p:cTn>
                  </p:par>
                  <p:par>
                    <p:cTn id="119" fill="hold">
                      <p:stCondLst>
                        <p:cond delay="indefinite"/>
                      </p:stCondLst>
                      <p:childTnLst>
                        <p:par>
                          <p:cTn id="120" fill="hold">
                            <p:stCondLst>
                              <p:cond delay="0"/>
                            </p:stCondLst>
                            <p:childTnLst>
                              <p:par>
                                <p:cTn id="121" presetID="53" presetClass="entr" presetSubtype="16" fill="hold" grpId="0" nodeType="clickEffect">
                                  <p:stCondLst>
                                    <p:cond delay="0"/>
                                  </p:stCondLst>
                                  <p:childTnLst>
                                    <p:set>
                                      <p:cBhvr>
                                        <p:cTn id="122" dur="1" fill="hold">
                                          <p:stCondLst>
                                            <p:cond delay="0"/>
                                          </p:stCondLst>
                                        </p:cTn>
                                        <p:tgtEl>
                                          <p:spTgt spid="13"/>
                                        </p:tgtEl>
                                        <p:attrNameLst>
                                          <p:attrName>style.visibility</p:attrName>
                                        </p:attrNameLst>
                                      </p:cBhvr>
                                      <p:to>
                                        <p:strVal val="visible"/>
                                      </p:to>
                                    </p:set>
                                    <p:anim calcmode="lin" valueType="num">
                                      <p:cBhvr>
                                        <p:cTn id="123" dur="500" fill="hold"/>
                                        <p:tgtEl>
                                          <p:spTgt spid="13"/>
                                        </p:tgtEl>
                                        <p:attrNameLst>
                                          <p:attrName>ppt_w</p:attrName>
                                        </p:attrNameLst>
                                      </p:cBhvr>
                                      <p:tavLst>
                                        <p:tav tm="0">
                                          <p:val>
                                            <p:fltVal val="0"/>
                                          </p:val>
                                        </p:tav>
                                        <p:tav tm="100000">
                                          <p:val>
                                            <p:strVal val="#ppt_w"/>
                                          </p:val>
                                        </p:tav>
                                      </p:tavLst>
                                    </p:anim>
                                    <p:anim calcmode="lin" valueType="num">
                                      <p:cBhvr>
                                        <p:cTn id="124" dur="500" fill="hold"/>
                                        <p:tgtEl>
                                          <p:spTgt spid="13"/>
                                        </p:tgtEl>
                                        <p:attrNameLst>
                                          <p:attrName>ppt_h</p:attrName>
                                        </p:attrNameLst>
                                      </p:cBhvr>
                                      <p:tavLst>
                                        <p:tav tm="0">
                                          <p:val>
                                            <p:fltVal val="0"/>
                                          </p:val>
                                        </p:tav>
                                        <p:tav tm="100000">
                                          <p:val>
                                            <p:strVal val="#ppt_h"/>
                                          </p:val>
                                        </p:tav>
                                      </p:tavLst>
                                    </p:anim>
                                    <p:animEffect transition="in" filter="fade">
                                      <p:cBhvr>
                                        <p:cTn id="125" dur="500"/>
                                        <p:tgtEl>
                                          <p:spTgt spid="13"/>
                                        </p:tgtEl>
                                      </p:cBhvr>
                                    </p:animEffect>
                                  </p:childTnLst>
                                </p:cTn>
                              </p:par>
                            </p:childTnLst>
                          </p:cTn>
                        </p:par>
                      </p:childTnLst>
                    </p:cTn>
                  </p:par>
                  <p:par>
                    <p:cTn id="126" fill="hold">
                      <p:stCondLst>
                        <p:cond delay="indefinite"/>
                      </p:stCondLst>
                      <p:childTnLst>
                        <p:par>
                          <p:cTn id="127" fill="hold">
                            <p:stCondLst>
                              <p:cond delay="0"/>
                            </p:stCondLst>
                            <p:childTnLst>
                              <p:par>
                                <p:cTn id="128" presetID="16" presetClass="entr" presetSubtype="21" fill="hold" grpId="0" nodeType="click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barn(inVertical)">
                                      <p:cBhvr>
                                        <p:cTn id="130" dur="500"/>
                                        <p:tgtEl>
                                          <p:spTgt spid="20"/>
                                        </p:tgtEl>
                                      </p:cBhvr>
                                    </p:animEffect>
                                  </p:childTnLst>
                                </p:cTn>
                              </p:par>
                            </p:childTnLst>
                          </p:cTn>
                        </p:par>
                      </p:childTnLst>
                    </p:cTn>
                  </p:par>
                  <p:par>
                    <p:cTn id="131" fill="hold">
                      <p:stCondLst>
                        <p:cond delay="indefinite"/>
                      </p:stCondLst>
                      <p:childTnLst>
                        <p:par>
                          <p:cTn id="132" fill="hold">
                            <p:stCondLst>
                              <p:cond delay="0"/>
                            </p:stCondLst>
                            <p:childTnLst>
                              <p:par>
                                <p:cTn id="133" presetID="16" presetClass="entr" presetSubtype="21" fill="hold" grpId="0" nodeType="click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barn(inVertical)">
                                      <p:cBhvr>
                                        <p:cTn id="135" dur="500"/>
                                        <p:tgtEl>
                                          <p:spTgt spid="27"/>
                                        </p:tgtEl>
                                      </p:cBhvr>
                                    </p:animEffect>
                                  </p:childTnLst>
                                </p:cTn>
                              </p:par>
                            </p:childTnLst>
                          </p:cTn>
                        </p:par>
                      </p:childTnLst>
                    </p:cTn>
                  </p:par>
                  <p:par>
                    <p:cTn id="136" fill="hold">
                      <p:stCondLst>
                        <p:cond delay="indefinite"/>
                      </p:stCondLst>
                      <p:childTnLst>
                        <p:par>
                          <p:cTn id="137" fill="hold">
                            <p:stCondLst>
                              <p:cond delay="0"/>
                            </p:stCondLst>
                            <p:childTnLst>
                              <p:par>
                                <p:cTn id="138" presetID="16" presetClass="entr" presetSubtype="21" fill="hold" grpId="0" nodeType="click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barn(inVertical)">
                                      <p:cBhvr>
                                        <p:cTn id="140" dur="500"/>
                                        <p:tgtEl>
                                          <p:spTgt spid="34"/>
                                        </p:tgtEl>
                                      </p:cBhvr>
                                    </p:animEffect>
                                  </p:childTnLst>
                                </p:cTn>
                              </p:par>
                            </p:childTnLst>
                          </p:cTn>
                        </p:par>
                      </p:childTnLst>
                    </p:cTn>
                  </p:par>
                  <p:par>
                    <p:cTn id="141" fill="hold">
                      <p:stCondLst>
                        <p:cond delay="indefinite"/>
                      </p:stCondLst>
                      <p:childTnLst>
                        <p:par>
                          <p:cTn id="142" fill="hold">
                            <p:stCondLst>
                              <p:cond delay="0"/>
                            </p:stCondLst>
                            <p:childTnLst>
                              <p:par>
                                <p:cTn id="143" presetID="53" presetClass="entr" presetSubtype="16" fill="hold" grpId="0" nodeType="clickEffect">
                                  <p:stCondLst>
                                    <p:cond delay="0"/>
                                  </p:stCondLst>
                                  <p:childTnLst>
                                    <p:set>
                                      <p:cBhvr>
                                        <p:cTn id="144" dur="1" fill="hold">
                                          <p:stCondLst>
                                            <p:cond delay="0"/>
                                          </p:stCondLst>
                                        </p:cTn>
                                        <p:tgtEl>
                                          <p:spTgt spid="14"/>
                                        </p:tgtEl>
                                        <p:attrNameLst>
                                          <p:attrName>style.visibility</p:attrName>
                                        </p:attrNameLst>
                                      </p:cBhvr>
                                      <p:to>
                                        <p:strVal val="visible"/>
                                      </p:to>
                                    </p:set>
                                    <p:anim calcmode="lin" valueType="num">
                                      <p:cBhvr>
                                        <p:cTn id="145" dur="500" fill="hold"/>
                                        <p:tgtEl>
                                          <p:spTgt spid="14"/>
                                        </p:tgtEl>
                                        <p:attrNameLst>
                                          <p:attrName>ppt_w</p:attrName>
                                        </p:attrNameLst>
                                      </p:cBhvr>
                                      <p:tavLst>
                                        <p:tav tm="0">
                                          <p:val>
                                            <p:fltVal val="0"/>
                                          </p:val>
                                        </p:tav>
                                        <p:tav tm="100000">
                                          <p:val>
                                            <p:strVal val="#ppt_w"/>
                                          </p:val>
                                        </p:tav>
                                      </p:tavLst>
                                    </p:anim>
                                    <p:anim calcmode="lin" valueType="num">
                                      <p:cBhvr>
                                        <p:cTn id="146" dur="500" fill="hold"/>
                                        <p:tgtEl>
                                          <p:spTgt spid="14"/>
                                        </p:tgtEl>
                                        <p:attrNameLst>
                                          <p:attrName>ppt_h</p:attrName>
                                        </p:attrNameLst>
                                      </p:cBhvr>
                                      <p:tavLst>
                                        <p:tav tm="0">
                                          <p:val>
                                            <p:fltVal val="0"/>
                                          </p:val>
                                        </p:tav>
                                        <p:tav tm="100000">
                                          <p:val>
                                            <p:strVal val="#ppt_h"/>
                                          </p:val>
                                        </p:tav>
                                      </p:tavLst>
                                    </p:anim>
                                    <p:animEffect transition="in" filter="fade">
                                      <p:cBhvr>
                                        <p:cTn id="147" dur="500"/>
                                        <p:tgtEl>
                                          <p:spTgt spid="14"/>
                                        </p:tgtEl>
                                      </p:cBhvr>
                                    </p:animEffect>
                                  </p:childTnLst>
                                </p:cTn>
                              </p:par>
                            </p:childTnLst>
                          </p:cTn>
                        </p:par>
                      </p:childTnLst>
                    </p:cTn>
                  </p:par>
                  <p:par>
                    <p:cTn id="148" fill="hold">
                      <p:stCondLst>
                        <p:cond delay="indefinite"/>
                      </p:stCondLst>
                      <p:childTnLst>
                        <p:par>
                          <p:cTn id="149" fill="hold">
                            <p:stCondLst>
                              <p:cond delay="0"/>
                            </p:stCondLst>
                            <p:childTnLst>
                              <p:par>
                                <p:cTn id="150" presetID="16" presetClass="entr" presetSubtype="21" fill="hold" grpId="0" nodeType="clickEffect">
                                  <p:stCondLst>
                                    <p:cond delay="0"/>
                                  </p:stCondLst>
                                  <p:childTnLst>
                                    <p:set>
                                      <p:cBhvr>
                                        <p:cTn id="151" dur="1" fill="hold">
                                          <p:stCondLst>
                                            <p:cond delay="0"/>
                                          </p:stCondLst>
                                        </p:cTn>
                                        <p:tgtEl>
                                          <p:spTgt spid="21"/>
                                        </p:tgtEl>
                                        <p:attrNameLst>
                                          <p:attrName>style.visibility</p:attrName>
                                        </p:attrNameLst>
                                      </p:cBhvr>
                                      <p:to>
                                        <p:strVal val="visible"/>
                                      </p:to>
                                    </p:set>
                                    <p:animEffect transition="in" filter="barn(inVertical)">
                                      <p:cBhvr>
                                        <p:cTn id="152" dur="500"/>
                                        <p:tgtEl>
                                          <p:spTgt spid="21"/>
                                        </p:tgtEl>
                                      </p:cBhvr>
                                    </p:animEffect>
                                  </p:childTnLst>
                                </p:cTn>
                              </p:par>
                            </p:childTnLst>
                          </p:cTn>
                        </p:par>
                      </p:childTnLst>
                    </p:cTn>
                  </p:par>
                  <p:par>
                    <p:cTn id="153" fill="hold">
                      <p:stCondLst>
                        <p:cond delay="indefinite"/>
                      </p:stCondLst>
                      <p:childTnLst>
                        <p:par>
                          <p:cTn id="154" fill="hold">
                            <p:stCondLst>
                              <p:cond delay="0"/>
                            </p:stCondLst>
                            <p:childTnLst>
                              <p:par>
                                <p:cTn id="155" presetID="16" presetClass="entr" presetSubtype="21" fill="hold" grpId="0" nodeType="clickEffect">
                                  <p:stCondLst>
                                    <p:cond delay="0"/>
                                  </p:stCondLst>
                                  <p:childTnLst>
                                    <p:set>
                                      <p:cBhvr>
                                        <p:cTn id="156" dur="1" fill="hold">
                                          <p:stCondLst>
                                            <p:cond delay="0"/>
                                          </p:stCondLst>
                                        </p:cTn>
                                        <p:tgtEl>
                                          <p:spTgt spid="28"/>
                                        </p:tgtEl>
                                        <p:attrNameLst>
                                          <p:attrName>style.visibility</p:attrName>
                                        </p:attrNameLst>
                                      </p:cBhvr>
                                      <p:to>
                                        <p:strVal val="visible"/>
                                      </p:to>
                                    </p:set>
                                    <p:animEffect transition="in" filter="barn(inVertical)">
                                      <p:cBhvr>
                                        <p:cTn id="157" dur="500"/>
                                        <p:tgtEl>
                                          <p:spTgt spid="28"/>
                                        </p:tgtEl>
                                      </p:cBhvr>
                                    </p:animEffect>
                                  </p:childTnLst>
                                </p:cTn>
                              </p:par>
                            </p:childTnLst>
                          </p:cTn>
                        </p:par>
                      </p:childTnLst>
                    </p:cTn>
                  </p:par>
                  <p:par>
                    <p:cTn id="158" fill="hold">
                      <p:stCondLst>
                        <p:cond delay="indefinite"/>
                      </p:stCondLst>
                      <p:childTnLst>
                        <p:par>
                          <p:cTn id="159" fill="hold">
                            <p:stCondLst>
                              <p:cond delay="0"/>
                            </p:stCondLst>
                            <p:childTnLst>
                              <p:par>
                                <p:cTn id="160" presetID="16" presetClass="entr" presetSubtype="21" fill="hold" grpId="0" nodeType="clickEffect">
                                  <p:stCondLst>
                                    <p:cond delay="0"/>
                                  </p:stCondLst>
                                  <p:childTnLst>
                                    <p:set>
                                      <p:cBhvr>
                                        <p:cTn id="161" dur="1" fill="hold">
                                          <p:stCondLst>
                                            <p:cond delay="0"/>
                                          </p:stCondLst>
                                        </p:cTn>
                                        <p:tgtEl>
                                          <p:spTgt spid="35"/>
                                        </p:tgtEl>
                                        <p:attrNameLst>
                                          <p:attrName>style.visibility</p:attrName>
                                        </p:attrNameLst>
                                      </p:cBhvr>
                                      <p:to>
                                        <p:strVal val="visible"/>
                                      </p:to>
                                    </p:set>
                                    <p:animEffect transition="in" filter="barn(inVertical)">
                                      <p:cBhvr>
                                        <p:cTn id="162" dur="500"/>
                                        <p:tgtEl>
                                          <p:spTgt spid="35"/>
                                        </p:tgtEl>
                                      </p:cBhvr>
                                    </p:animEffect>
                                  </p:childTnLst>
                                </p:cTn>
                              </p:par>
                            </p:childTnLst>
                          </p:cTn>
                        </p:par>
                      </p:childTnLst>
                    </p:cTn>
                  </p:par>
                  <p:par>
                    <p:cTn id="163" fill="hold">
                      <p:stCondLst>
                        <p:cond delay="indefinite"/>
                      </p:stCondLst>
                      <p:childTnLst>
                        <p:par>
                          <p:cTn id="164" fill="hold">
                            <p:stCondLst>
                              <p:cond delay="0"/>
                            </p:stCondLst>
                            <p:childTnLst>
                              <p:par>
                                <p:cTn id="165" presetID="53" presetClass="entr" presetSubtype="16" fill="hold" grpId="0" nodeType="clickEffect">
                                  <p:stCondLst>
                                    <p:cond delay="0"/>
                                  </p:stCondLst>
                                  <p:childTnLst>
                                    <p:set>
                                      <p:cBhvr>
                                        <p:cTn id="166" dur="1" fill="hold">
                                          <p:stCondLst>
                                            <p:cond delay="0"/>
                                          </p:stCondLst>
                                        </p:cTn>
                                        <p:tgtEl>
                                          <p:spTgt spid="15"/>
                                        </p:tgtEl>
                                        <p:attrNameLst>
                                          <p:attrName>style.visibility</p:attrName>
                                        </p:attrNameLst>
                                      </p:cBhvr>
                                      <p:to>
                                        <p:strVal val="visible"/>
                                      </p:to>
                                    </p:set>
                                    <p:anim calcmode="lin" valueType="num">
                                      <p:cBhvr>
                                        <p:cTn id="167" dur="500" fill="hold"/>
                                        <p:tgtEl>
                                          <p:spTgt spid="15"/>
                                        </p:tgtEl>
                                        <p:attrNameLst>
                                          <p:attrName>ppt_w</p:attrName>
                                        </p:attrNameLst>
                                      </p:cBhvr>
                                      <p:tavLst>
                                        <p:tav tm="0">
                                          <p:val>
                                            <p:fltVal val="0"/>
                                          </p:val>
                                        </p:tav>
                                        <p:tav tm="100000">
                                          <p:val>
                                            <p:strVal val="#ppt_w"/>
                                          </p:val>
                                        </p:tav>
                                      </p:tavLst>
                                    </p:anim>
                                    <p:anim calcmode="lin" valueType="num">
                                      <p:cBhvr>
                                        <p:cTn id="168" dur="500" fill="hold"/>
                                        <p:tgtEl>
                                          <p:spTgt spid="15"/>
                                        </p:tgtEl>
                                        <p:attrNameLst>
                                          <p:attrName>ppt_h</p:attrName>
                                        </p:attrNameLst>
                                      </p:cBhvr>
                                      <p:tavLst>
                                        <p:tav tm="0">
                                          <p:val>
                                            <p:fltVal val="0"/>
                                          </p:val>
                                        </p:tav>
                                        <p:tav tm="100000">
                                          <p:val>
                                            <p:strVal val="#ppt_h"/>
                                          </p:val>
                                        </p:tav>
                                      </p:tavLst>
                                    </p:anim>
                                    <p:animEffect transition="in" filter="fade">
                                      <p:cBhvr>
                                        <p:cTn id="169" dur="500"/>
                                        <p:tgtEl>
                                          <p:spTgt spid="15"/>
                                        </p:tgtEl>
                                      </p:cBhvr>
                                    </p:animEffect>
                                  </p:childTnLst>
                                </p:cTn>
                              </p:par>
                            </p:childTnLst>
                          </p:cTn>
                        </p:par>
                      </p:childTnLst>
                    </p:cTn>
                  </p:par>
                  <p:par>
                    <p:cTn id="170" fill="hold">
                      <p:stCondLst>
                        <p:cond delay="indefinite"/>
                      </p:stCondLst>
                      <p:childTnLst>
                        <p:par>
                          <p:cTn id="171" fill="hold">
                            <p:stCondLst>
                              <p:cond delay="0"/>
                            </p:stCondLst>
                            <p:childTnLst>
                              <p:par>
                                <p:cTn id="172" presetID="16" presetClass="entr" presetSubtype="21" fill="hold" grpId="0" nodeType="clickEffect">
                                  <p:stCondLst>
                                    <p:cond delay="0"/>
                                  </p:stCondLst>
                                  <p:childTnLst>
                                    <p:set>
                                      <p:cBhvr>
                                        <p:cTn id="173" dur="1" fill="hold">
                                          <p:stCondLst>
                                            <p:cond delay="0"/>
                                          </p:stCondLst>
                                        </p:cTn>
                                        <p:tgtEl>
                                          <p:spTgt spid="22"/>
                                        </p:tgtEl>
                                        <p:attrNameLst>
                                          <p:attrName>style.visibility</p:attrName>
                                        </p:attrNameLst>
                                      </p:cBhvr>
                                      <p:to>
                                        <p:strVal val="visible"/>
                                      </p:to>
                                    </p:set>
                                    <p:animEffect transition="in" filter="barn(inVertical)">
                                      <p:cBhvr>
                                        <p:cTn id="174" dur="500"/>
                                        <p:tgtEl>
                                          <p:spTgt spid="22"/>
                                        </p:tgtEl>
                                      </p:cBhvr>
                                    </p:animEffect>
                                  </p:childTnLst>
                                </p:cTn>
                              </p:par>
                            </p:childTnLst>
                          </p:cTn>
                        </p:par>
                      </p:childTnLst>
                    </p:cTn>
                  </p:par>
                  <p:par>
                    <p:cTn id="175" fill="hold">
                      <p:stCondLst>
                        <p:cond delay="indefinite"/>
                      </p:stCondLst>
                      <p:childTnLst>
                        <p:par>
                          <p:cTn id="176" fill="hold">
                            <p:stCondLst>
                              <p:cond delay="0"/>
                            </p:stCondLst>
                            <p:childTnLst>
                              <p:par>
                                <p:cTn id="177" presetID="16" presetClass="entr" presetSubtype="21" fill="hold" nodeType="clickEffect">
                                  <p:stCondLst>
                                    <p:cond delay="0"/>
                                  </p:stCondLst>
                                  <p:childTnLst>
                                    <p:set>
                                      <p:cBhvr>
                                        <p:cTn id="178" dur="1" fill="hold">
                                          <p:stCondLst>
                                            <p:cond delay="0"/>
                                          </p:stCondLst>
                                        </p:cTn>
                                        <p:tgtEl>
                                          <p:spTgt spid="29">
                                            <p:txEl>
                                              <p:pRg st="0" end="0"/>
                                            </p:txEl>
                                          </p:spTgt>
                                        </p:tgtEl>
                                        <p:attrNameLst>
                                          <p:attrName>style.visibility</p:attrName>
                                        </p:attrNameLst>
                                      </p:cBhvr>
                                      <p:to>
                                        <p:strVal val="visible"/>
                                      </p:to>
                                    </p:set>
                                    <p:animEffect transition="in" filter="barn(inVertical)">
                                      <p:cBhvr>
                                        <p:cTn id="179" dur="500"/>
                                        <p:tgtEl>
                                          <p:spTgt spid="29">
                                            <p:txEl>
                                              <p:pRg st="0" end="0"/>
                                            </p:txEl>
                                          </p:spTgt>
                                        </p:tgtEl>
                                      </p:cBhvr>
                                    </p:animEffect>
                                  </p:childTnLst>
                                </p:cTn>
                              </p:par>
                            </p:childTnLst>
                          </p:cTn>
                        </p:par>
                      </p:childTnLst>
                    </p:cTn>
                  </p:par>
                  <p:par>
                    <p:cTn id="180" fill="hold">
                      <p:stCondLst>
                        <p:cond delay="indefinite"/>
                      </p:stCondLst>
                      <p:childTnLst>
                        <p:par>
                          <p:cTn id="181" fill="hold">
                            <p:stCondLst>
                              <p:cond delay="0"/>
                            </p:stCondLst>
                            <p:childTnLst>
                              <p:par>
                                <p:cTn id="182" presetID="16" presetClass="entr" presetSubtype="21" fill="hold" grpId="0" nodeType="clickEffect">
                                  <p:stCondLst>
                                    <p:cond delay="0"/>
                                  </p:stCondLst>
                                  <p:childTnLst>
                                    <p:set>
                                      <p:cBhvr>
                                        <p:cTn id="183" dur="1" fill="hold">
                                          <p:stCondLst>
                                            <p:cond delay="0"/>
                                          </p:stCondLst>
                                        </p:cTn>
                                        <p:tgtEl>
                                          <p:spTgt spid="36"/>
                                        </p:tgtEl>
                                        <p:attrNameLst>
                                          <p:attrName>style.visibility</p:attrName>
                                        </p:attrNameLst>
                                      </p:cBhvr>
                                      <p:to>
                                        <p:strVal val="visible"/>
                                      </p:to>
                                    </p:set>
                                    <p:animEffect transition="in" filter="barn(inVertical)">
                                      <p:cBhvr>
                                        <p:cTn id="18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0" grpId="0" animBg="1"/>
      <p:bldP spid="31" grpId="0" animBg="1"/>
      <p:bldP spid="32" grpId="0" animBg="1"/>
      <p:bldP spid="33" grpId="0" animBg="1"/>
      <p:bldP spid="34" grpId="0" animBg="1"/>
      <p:bldP spid="35" grpId="0" animBg="1"/>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Evolution de la table de décision</a:t>
            </a:r>
          </a:p>
          <a:p>
            <a:pPr algn="l"/>
            <a:r>
              <a:rPr lang="fr-FR" dirty="0" smtClean="0"/>
              <a:t>Complétez la Table de Décision</a:t>
            </a:r>
            <a:endParaRPr lang="fr-FR" dirty="0"/>
          </a:p>
        </p:txBody>
      </p:sp>
      <p:sp>
        <p:nvSpPr>
          <p:cNvPr id="37" name="Rectangle à coins arrondis 36"/>
          <p:cNvSpPr/>
          <p:nvPr/>
        </p:nvSpPr>
        <p:spPr>
          <a:xfrm>
            <a:off x="321750" y="2024499"/>
            <a:ext cx="2030683"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t>f</a:t>
            </a:r>
            <a:r>
              <a:rPr lang="fr-FR" sz="2400" b="1" dirty="0" smtClean="0"/>
              <a:t>orce du camp</a:t>
            </a:r>
            <a:endParaRPr lang="fr-FR" sz="2400" b="1" dirty="0"/>
          </a:p>
        </p:txBody>
      </p:sp>
      <p:sp>
        <p:nvSpPr>
          <p:cNvPr id="38" name="Rectangle à coins arrondis 37"/>
          <p:cNvSpPr/>
          <p:nvPr/>
        </p:nvSpPr>
        <p:spPr>
          <a:xfrm>
            <a:off x="2352433" y="2024499"/>
            <a:ext cx="3639273"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nb de levés probables</a:t>
            </a:r>
            <a:endParaRPr lang="fr-FR" sz="2400" b="1" dirty="0"/>
          </a:p>
        </p:txBody>
      </p:sp>
      <p:sp>
        <p:nvSpPr>
          <p:cNvPr id="39" name="Rectangle à coins arrondis 38"/>
          <p:cNvSpPr/>
          <p:nvPr/>
        </p:nvSpPr>
        <p:spPr>
          <a:xfrm>
            <a:off x="5991706" y="2024498"/>
            <a:ext cx="2588213"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contrat</a:t>
            </a:r>
            <a:endParaRPr lang="fr-FR" sz="2400" b="1" dirty="0"/>
          </a:p>
        </p:txBody>
      </p:sp>
      <p:sp>
        <p:nvSpPr>
          <p:cNvPr id="40" name="Rectangle à coins arrondis 39"/>
          <p:cNvSpPr/>
          <p:nvPr/>
        </p:nvSpPr>
        <p:spPr>
          <a:xfrm>
            <a:off x="8579919" y="2024498"/>
            <a:ext cx="3290805" cy="3751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score</a:t>
            </a:r>
            <a:endParaRPr lang="fr-FR" sz="2400" b="1" dirty="0"/>
          </a:p>
        </p:txBody>
      </p:sp>
      <p:sp>
        <p:nvSpPr>
          <p:cNvPr id="41" name="Rectangle à coins arrondis 40"/>
          <p:cNvSpPr/>
          <p:nvPr/>
        </p:nvSpPr>
        <p:spPr>
          <a:xfrm>
            <a:off x="321750" y="2399636"/>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20-21-22 H</a:t>
            </a:r>
            <a:endParaRPr lang="fr-FR" sz="2400" dirty="0">
              <a:solidFill>
                <a:schemeClr val="tx1"/>
              </a:solidFill>
            </a:endParaRPr>
          </a:p>
        </p:txBody>
      </p:sp>
      <p:sp>
        <p:nvSpPr>
          <p:cNvPr id="42" name="Rectangle à coins arrondis 41"/>
          <p:cNvSpPr/>
          <p:nvPr/>
        </p:nvSpPr>
        <p:spPr>
          <a:xfrm>
            <a:off x="321750" y="2782590"/>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23-24 H</a:t>
            </a:r>
            <a:endParaRPr lang="fr-FR" sz="2400" dirty="0">
              <a:solidFill>
                <a:schemeClr val="tx1"/>
              </a:solidFill>
            </a:endParaRPr>
          </a:p>
        </p:txBody>
      </p:sp>
      <p:sp>
        <p:nvSpPr>
          <p:cNvPr id="43" name="Rectangle à coins arrondis 42"/>
          <p:cNvSpPr/>
          <p:nvPr/>
        </p:nvSpPr>
        <p:spPr>
          <a:xfrm>
            <a:off x="321750" y="3165544"/>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25-26 H</a:t>
            </a:r>
            <a:endParaRPr lang="fr-FR" sz="2400" dirty="0">
              <a:solidFill>
                <a:schemeClr val="tx1"/>
              </a:solidFill>
            </a:endParaRPr>
          </a:p>
        </p:txBody>
      </p:sp>
      <p:sp>
        <p:nvSpPr>
          <p:cNvPr id="44" name="Rectangle à coins arrondis 43"/>
          <p:cNvSpPr/>
          <p:nvPr/>
        </p:nvSpPr>
        <p:spPr>
          <a:xfrm>
            <a:off x="321750" y="3548498"/>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27-28-29 H</a:t>
            </a:r>
            <a:endParaRPr lang="fr-FR" sz="2400" dirty="0">
              <a:solidFill>
                <a:schemeClr val="tx1"/>
              </a:solidFill>
            </a:endParaRPr>
          </a:p>
        </p:txBody>
      </p:sp>
      <p:sp>
        <p:nvSpPr>
          <p:cNvPr id="45" name="Rectangle à coins arrondis 44"/>
          <p:cNvSpPr/>
          <p:nvPr/>
        </p:nvSpPr>
        <p:spPr>
          <a:xfrm>
            <a:off x="321750" y="3931452"/>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30-31-32 H</a:t>
            </a:r>
            <a:endParaRPr lang="fr-FR" sz="2400" dirty="0">
              <a:solidFill>
                <a:schemeClr val="tx1"/>
              </a:solidFill>
            </a:endParaRPr>
          </a:p>
        </p:txBody>
      </p:sp>
      <p:sp>
        <p:nvSpPr>
          <p:cNvPr id="46" name="Rectangle à coins arrondis 45"/>
          <p:cNvSpPr/>
          <p:nvPr/>
        </p:nvSpPr>
        <p:spPr>
          <a:xfrm>
            <a:off x="321750" y="4314406"/>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33-34-35-36 H</a:t>
            </a:r>
            <a:endParaRPr lang="fr-FR" sz="2400" dirty="0">
              <a:solidFill>
                <a:schemeClr val="tx1"/>
              </a:solidFill>
            </a:endParaRPr>
          </a:p>
        </p:txBody>
      </p:sp>
      <p:sp>
        <p:nvSpPr>
          <p:cNvPr id="47" name="Rectangle à coins arrondis 46"/>
          <p:cNvSpPr/>
          <p:nvPr/>
        </p:nvSpPr>
        <p:spPr>
          <a:xfrm>
            <a:off x="321750" y="4697362"/>
            <a:ext cx="2030682"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37-38-39-40 H</a:t>
            </a:r>
            <a:endParaRPr lang="fr-FR" sz="2400" dirty="0">
              <a:solidFill>
                <a:schemeClr val="tx1"/>
              </a:solidFill>
            </a:endParaRPr>
          </a:p>
        </p:txBody>
      </p:sp>
      <p:sp>
        <p:nvSpPr>
          <p:cNvPr id="48" name="Rectangle à coins arrondis 47"/>
          <p:cNvSpPr/>
          <p:nvPr/>
        </p:nvSpPr>
        <p:spPr>
          <a:xfrm>
            <a:off x="2352432" y="2399635"/>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7 levées</a:t>
            </a:r>
            <a:endParaRPr lang="fr-FR" sz="2400" dirty="0">
              <a:solidFill>
                <a:schemeClr val="tx1"/>
              </a:solidFill>
            </a:endParaRPr>
          </a:p>
        </p:txBody>
      </p:sp>
      <p:sp>
        <p:nvSpPr>
          <p:cNvPr id="49" name="Rectangle à coins arrondis 48"/>
          <p:cNvSpPr/>
          <p:nvPr/>
        </p:nvSpPr>
        <p:spPr>
          <a:xfrm>
            <a:off x="2352432" y="2782589"/>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8 </a:t>
            </a:r>
            <a:r>
              <a:rPr lang="fr-FR" sz="2400" dirty="0">
                <a:solidFill>
                  <a:schemeClr val="tx1"/>
                </a:solidFill>
              </a:rPr>
              <a:t>levées</a:t>
            </a:r>
          </a:p>
        </p:txBody>
      </p:sp>
      <p:sp>
        <p:nvSpPr>
          <p:cNvPr id="50" name="Rectangle à coins arrondis 49"/>
          <p:cNvSpPr/>
          <p:nvPr/>
        </p:nvSpPr>
        <p:spPr>
          <a:xfrm>
            <a:off x="2352432" y="3165543"/>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9 </a:t>
            </a:r>
            <a:r>
              <a:rPr lang="fr-FR" sz="2400" dirty="0">
                <a:solidFill>
                  <a:schemeClr val="tx1"/>
                </a:solidFill>
              </a:rPr>
              <a:t>levées</a:t>
            </a:r>
          </a:p>
        </p:txBody>
      </p:sp>
      <p:sp>
        <p:nvSpPr>
          <p:cNvPr id="51" name="Rectangle à coins arrondis 50"/>
          <p:cNvSpPr/>
          <p:nvPr/>
        </p:nvSpPr>
        <p:spPr>
          <a:xfrm>
            <a:off x="2352432" y="3548497"/>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10 </a:t>
            </a:r>
            <a:r>
              <a:rPr lang="fr-FR" sz="2400" dirty="0">
                <a:solidFill>
                  <a:schemeClr val="tx1"/>
                </a:solidFill>
              </a:rPr>
              <a:t>levées</a:t>
            </a:r>
          </a:p>
        </p:txBody>
      </p:sp>
      <p:sp>
        <p:nvSpPr>
          <p:cNvPr id="52" name="Rectangle à coins arrondis 51"/>
          <p:cNvSpPr/>
          <p:nvPr/>
        </p:nvSpPr>
        <p:spPr>
          <a:xfrm>
            <a:off x="2352432" y="3931451"/>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11 </a:t>
            </a:r>
            <a:r>
              <a:rPr lang="fr-FR" sz="2400" dirty="0">
                <a:solidFill>
                  <a:schemeClr val="tx1"/>
                </a:solidFill>
              </a:rPr>
              <a:t>levées</a:t>
            </a:r>
          </a:p>
        </p:txBody>
      </p:sp>
      <p:sp>
        <p:nvSpPr>
          <p:cNvPr id="53" name="Rectangle à coins arrondis 52"/>
          <p:cNvSpPr/>
          <p:nvPr/>
        </p:nvSpPr>
        <p:spPr>
          <a:xfrm>
            <a:off x="2352432" y="4314405"/>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12 </a:t>
            </a:r>
            <a:r>
              <a:rPr lang="fr-FR" sz="2400" dirty="0">
                <a:solidFill>
                  <a:schemeClr val="tx1"/>
                </a:solidFill>
              </a:rPr>
              <a:t>levées</a:t>
            </a:r>
          </a:p>
        </p:txBody>
      </p:sp>
      <p:sp>
        <p:nvSpPr>
          <p:cNvPr id="54" name="Rectangle à coins arrondis 53"/>
          <p:cNvSpPr/>
          <p:nvPr/>
        </p:nvSpPr>
        <p:spPr>
          <a:xfrm>
            <a:off x="2352432" y="4697361"/>
            <a:ext cx="3639275"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13 </a:t>
            </a:r>
            <a:r>
              <a:rPr lang="fr-FR" sz="2400" dirty="0">
                <a:solidFill>
                  <a:schemeClr val="tx1"/>
                </a:solidFill>
              </a:rPr>
              <a:t>levées</a:t>
            </a:r>
          </a:p>
        </p:txBody>
      </p:sp>
      <p:sp>
        <p:nvSpPr>
          <p:cNvPr id="55" name="Rectangle à coins arrondis 54"/>
          <p:cNvSpPr/>
          <p:nvPr/>
        </p:nvSpPr>
        <p:spPr>
          <a:xfrm>
            <a:off x="5991704" y="2399635"/>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1SA</a:t>
            </a:r>
            <a:endParaRPr lang="fr-FR" sz="2400" dirty="0">
              <a:solidFill>
                <a:schemeClr val="tx1"/>
              </a:solidFill>
            </a:endParaRPr>
          </a:p>
        </p:txBody>
      </p:sp>
      <p:sp>
        <p:nvSpPr>
          <p:cNvPr id="56" name="Rectangle à coins arrondis 55"/>
          <p:cNvSpPr/>
          <p:nvPr/>
        </p:nvSpPr>
        <p:spPr>
          <a:xfrm>
            <a:off x="5991704" y="2782589"/>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a:t>
            </a:r>
            <a:endParaRPr lang="fr-FR" sz="2400" dirty="0">
              <a:solidFill>
                <a:schemeClr val="tx1"/>
              </a:solidFill>
            </a:endParaRPr>
          </a:p>
        </p:txBody>
      </p:sp>
      <p:sp>
        <p:nvSpPr>
          <p:cNvPr id="57" name="Rectangle à coins arrondis 56"/>
          <p:cNvSpPr/>
          <p:nvPr/>
        </p:nvSpPr>
        <p:spPr>
          <a:xfrm>
            <a:off x="5991704" y="3165543"/>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dirty="0">
              <a:solidFill>
                <a:schemeClr val="tx1"/>
              </a:solidFill>
            </a:endParaRPr>
          </a:p>
        </p:txBody>
      </p:sp>
      <p:sp>
        <p:nvSpPr>
          <p:cNvPr id="58" name="Rectangle à coins arrondis 57"/>
          <p:cNvSpPr/>
          <p:nvPr/>
        </p:nvSpPr>
        <p:spPr>
          <a:xfrm>
            <a:off x="5991704" y="3548497"/>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4SA</a:t>
            </a:r>
            <a:endParaRPr lang="fr-FR" sz="2400" dirty="0">
              <a:solidFill>
                <a:schemeClr val="tx1"/>
              </a:solidFill>
            </a:endParaRPr>
          </a:p>
        </p:txBody>
      </p:sp>
      <p:sp>
        <p:nvSpPr>
          <p:cNvPr id="59" name="Rectangle à coins arrondis 58"/>
          <p:cNvSpPr/>
          <p:nvPr/>
        </p:nvSpPr>
        <p:spPr>
          <a:xfrm>
            <a:off x="5991704" y="3931451"/>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5SA</a:t>
            </a:r>
            <a:endParaRPr lang="fr-FR" sz="2400" dirty="0">
              <a:solidFill>
                <a:schemeClr val="tx1"/>
              </a:solidFill>
            </a:endParaRPr>
          </a:p>
        </p:txBody>
      </p:sp>
      <p:sp>
        <p:nvSpPr>
          <p:cNvPr id="60" name="Rectangle à coins arrondis 59"/>
          <p:cNvSpPr/>
          <p:nvPr/>
        </p:nvSpPr>
        <p:spPr>
          <a:xfrm>
            <a:off x="5991704" y="4314405"/>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6SA</a:t>
            </a:r>
            <a:endParaRPr lang="fr-FR" sz="2400" dirty="0">
              <a:solidFill>
                <a:schemeClr val="tx1"/>
              </a:solidFill>
            </a:endParaRPr>
          </a:p>
        </p:txBody>
      </p:sp>
      <p:sp>
        <p:nvSpPr>
          <p:cNvPr id="61" name="Rectangle à coins arrondis 60"/>
          <p:cNvSpPr/>
          <p:nvPr/>
        </p:nvSpPr>
        <p:spPr>
          <a:xfrm>
            <a:off x="5991704" y="4697361"/>
            <a:ext cx="2588214"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7SA</a:t>
            </a:r>
            <a:endParaRPr lang="fr-FR" sz="2400" dirty="0">
              <a:solidFill>
                <a:schemeClr val="tx1"/>
              </a:solidFill>
            </a:endParaRPr>
          </a:p>
        </p:txBody>
      </p:sp>
      <p:sp>
        <p:nvSpPr>
          <p:cNvPr id="62" name="Rectangle à coins arrondis 61"/>
          <p:cNvSpPr/>
          <p:nvPr/>
        </p:nvSpPr>
        <p:spPr>
          <a:xfrm>
            <a:off x="8579918" y="2399635"/>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90</a:t>
            </a:r>
            <a:endParaRPr lang="fr-FR" sz="2400" dirty="0">
              <a:solidFill>
                <a:schemeClr val="tx1"/>
              </a:solidFill>
            </a:endParaRPr>
          </a:p>
        </p:txBody>
      </p:sp>
      <p:sp>
        <p:nvSpPr>
          <p:cNvPr id="63" name="Rectangle à coins arrondis 62"/>
          <p:cNvSpPr/>
          <p:nvPr/>
        </p:nvSpPr>
        <p:spPr>
          <a:xfrm>
            <a:off x="8579918" y="2782589"/>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120</a:t>
            </a:r>
            <a:endParaRPr lang="fr-FR" sz="2400" dirty="0">
              <a:solidFill>
                <a:schemeClr val="tx1"/>
              </a:solidFill>
            </a:endParaRPr>
          </a:p>
        </p:txBody>
      </p:sp>
      <p:sp>
        <p:nvSpPr>
          <p:cNvPr id="64" name="Rectangle à coins arrondis 63"/>
          <p:cNvSpPr/>
          <p:nvPr/>
        </p:nvSpPr>
        <p:spPr>
          <a:xfrm>
            <a:off x="8579918" y="3165543"/>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400</a:t>
            </a:r>
            <a:endParaRPr lang="fr-FR" sz="2400" b="1" dirty="0">
              <a:solidFill>
                <a:schemeClr val="tx1"/>
              </a:solidFill>
            </a:endParaRPr>
          </a:p>
        </p:txBody>
      </p:sp>
      <p:sp>
        <p:nvSpPr>
          <p:cNvPr id="65" name="Rectangle à coins arrondis 64"/>
          <p:cNvSpPr/>
          <p:nvPr/>
        </p:nvSpPr>
        <p:spPr>
          <a:xfrm>
            <a:off x="8579918" y="3548497"/>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430</a:t>
            </a:r>
            <a:endParaRPr lang="fr-FR" sz="2400" dirty="0">
              <a:solidFill>
                <a:schemeClr val="tx1"/>
              </a:solidFill>
            </a:endParaRPr>
          </a:p>
        </p:txBody>
      </p:sp>
      <p:sp>
        <p:nvSpPr>
          <p:cNvPr id="66" name="Rectangle à coins arrondis 65"/>
          <p:cNvSpPr/>
          <p:nvPr/>
        </p:nvSpPr>
        <p:spPr>
          <a:xfrm>
            <a:off x="8579918" y="3931451"/>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460</a:t>
            </a:r>
            <a:endParaRPr lang="fr-FR" sz="2400" dirty="0">
              <a:solidFill>
                <a:schemeClr val="tx1"/>
              </a:solidFill>
            </a:endParaRPr>
          </a:p>
        </p:txBody>
      </p:sp>
      <p:sp>
        <p:nvSpPr>
          <p:cNvPr id="67" name="Rectangle à coins arrondis 66"/>
          <p:cNvSpPr/>
          <p:nvPr/>
        </p:nvSpPr>
        <p:spPr>
          <a:xfrm>
            <a:off x="8579918" y="4314405"/>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990</a:t>
            </a:r>
            <a:endParaRPr lang="fr-FR" sz="2400" b="1" dirty="0">
              <a:solidFill>
                <a:schemeClr val="tx1"/>
              </a:solidFill>
            </a:endParaRPr>
          </a:p>
        </p:txBody>
      </p:sp>
      <p:sp>
        <p:nvSpPr>
          <p:cNvPr id="68" name="Rectangle à coins arrondis 67"/>
          <p:cNvSpPr/>
          <p:nvPr/>
        </p:nvSpPr>
        <p:spPr>
          <a:xfrm>
            <a:off x="8579918" y="4697361"/>
            <a:ext cx="3290806" cy="38295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1520</a:t>
            </a:r>
            <a:endParaRPr lang="fr-FR" sz="2400" b="1" dirty="0">
              <a:solidFill>
                <a:schemeClr val="tx1"/>
              </a:solidFill>
            </a:endParaRPr>
          </a:p>
        </p:txBody>
      </p:sp>
      <p:sp>
        <p:nvSpPr>
          <p:cNvPr id="69" name="ZoneTexte 68"/>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3557444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Effect transition="in" filter="fade">
                                      <p:cBhvr>
                                        <p:cTn id="19" dur="500"/>
                                        <p:tgtEl>
                                          <p:spTgt spid="3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500" fill="hold"/>
                                        <p:tgtEl>
                                          <p:spTgt spid="38"/>
                                        </p:tgtEl>
                                        <p:attrNameLst>
                                          <p:attrName>ppt_w</p:attrName>
                                        </p:attrNameLst>
                                      </p:cBhvr>
                                      <p:tavLst>
                                        <p:tav tm="0">
                                          <p:val>
                                            <p:fltVal val="0"/>
                                          </p:val>
                                        </p:tav>
                                        <p:tav tm="100000">
                                          <p:val>
                                            <p:strVal val="#ppt_w"/>
                                          </p:val>
                                        </p:tav>
                                      </p:tavLst>
                                    </p:anim>
                                    <p:anim calcmode="lin" valueType="num">
                                      <p:cBhvr>
                                        <p:cTn id="23" dur="500" fill="hold"/>
                                        <p:tgtEl>
                                          <p:spTgt spid="38"/>
                                        </p:tgtEl>
                                        <p:attrNameLst>
                                          <p:attrName>ppt_h</p:attrName>
                                        </p:attrNameLst>
                                      </p:cBhvr>
                                      <p:tavLst>
                                        <p:tav tm="0">
                                          <p:val>
                                            <p:fltVal val="0"/>
                                          </p:val>
                                        </p:tav>
                                        <p:tav tm="100000">
                                          <p:val>
                                            <p:strVal val="#ppt_h"/>
                                          </p:val>
                                        </p:tav>
                                      </p:tavLst>
                                    </p:anim>
                                    <p:animEffect transition="in" filter="fade">
                                      <p:cBhvr>
                                        <p:cTn id="24" dur="500"/>
                                        <p:tgtEl>
                                          <p:spTgt spid="3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Effect transition="in" filter="fade">
                                      <p:cBhvr>
                                        <p:cTn id="29" dur="500"/>
                                        <p:tgtEl>
                                          <p:spTgt spid="3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500" fill="hold"/>
                                        <p:tgtEl>
                                          <p:spTgt spid="40"/>
                                        </p:tgtEl>
                                        <p:attrNameLst>
                                          <p:attrName>ppt_w</p:attrName>
                                        </p:attrNameLst>
                                      </p:cBhvr>
                                      <p:tavLst>
                                        <p:tav tm="0">
                                          <p:val>
                                            <p:fltVal val="0"/>
                                          </p:val>
                                        </p:tav>
                                        <p:tav tm="100000">
                                          <p:val>
                                            <p:strVal val="#ppt_w"/>
                                          </p:val>
                                        </p:tav>
                                      </p:tavLst>
                                    </p:anim>
                                    <p:anim calcmode="lin" valueType="num">
                                      <p:cBhvr>
                                        <p:cTn id="33" dur="500" fill="hold"/>
                                        <p:tgtEl>
                                          <p:spTgt spid="40"/>
                                        </p:tgtEl>
                                        <p:attrNameLst>
                                          <p:attrName>ppt_h</p:attrName>
                                        </p:attrNameLst>
                                      </p:cBhvr>
                                      <p:tavLst>
                                        <p:tav tm="0">
                                          <p:val>
                                            <p:fltVal val="0"/>
                                          </p:val>
                                        </p:tav>
                                        <p:tav tm="100000">
                                          <p:val>
                                            <p:strVal val="#ppt_h"/>
                                          </p:val>
                                        </p:tav>
                                      </p:tavLst>
                                    </p:anim>
                                    <p:animEffect transition="in" filter="fade">
                                      <p:cBhvr>
                                        <p:cTn id="34" dur="500"/>
                                        <p:tgtEl>
                                          <p:spTgt spid="40"/>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barn(inVertical)">
                                      <p:cBhvr>
                                        <p:cTn id="39" dur="500"/>
                                        <p:tgtEl>
                                          <p:spTgt spid="41"/>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grpId="0"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barn(inVertical)">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barn(inVertical)">
                                      <p:cBhvr>
                                        <p:cTn id="49" dur="500"/>
                                        <p:tgtEl>
                                          <p:spTgt spid="55"/>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barn(inVertical)">
                                      <p:cBhvr>
                                        <p:cTn id="54" dur="500"/>
                                        <p:tgtEl>
                                          <p:spTgt spid="42"/>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barn(inVertical)">
                                      <p:cBhvr>
                                        <p:cTn id="59" dur="500"/>
                                        <p:tgtEl>
                                          <p:spTgt spid="49"/>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barn(inVertical)">
                                      <p:cBhvr>
                                        <p:cTn id="64" dur="500"/>
                                        <p:tgtEl>
                                          <p:spTgt spid="56"/>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barn(inVertical)">
                                      <p:cBhvr>
                                        <p:cTn id="69" dur="500"/>
                                        <p:tgtEl>
                                          <p:spTgt spid="63"/>
                                        </p:tgtEl>
                                      </p:cBhvr>
                                    </p:animEffect>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barn(inVertical)">
                                      <p:cBhvr>
                                        <p:cTn id="74" dur="500"/>
                                        <p:tgtEl>
                                          <p:spTgt spid="43"/>
                                        </p:tgtEl>
                                      </p:cBhvr>
                                    </p:animEffect>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barn(inVertical)">
                                      <p:cBhvr>
                                        <p:cTn id="79" dur="500"/>
                                        <p:tgtEl>
                                          <p:spTgt spid="50"/>
                                        </p:tgtEl>
                                      </p:cBhvr>
                                    </p:animEffect>
                                  </p:childTnLst>
                                </p:cTn>
                              </p:par>
                            </p:childTnLst>
                          </p:cTn>
                        </p:par>
                      </p:childTnLst>
                    </p:cTn>
                  </p:par>
                  <p:par>
                    <p:cTn id="80" fill="hold">
                      <p:stCondLst>
                        <p:cond delay="indefinite"/>
                      </p:stCondLst>
                      <p:childTnLst>
                        <p:par>
                          <p:cTn id="81" fill="hold">
                            <p:stCondLst>
                              <p:cond delay="0"/>
                            </p:stCondLst>
                            <p:childTnLst>
                              <p:par>
                                <p:cTn id="82" presetID="16" presetClass="entr" presetSubtype="21" fill="hold" grpId="0" nodeType="click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barn(inVertical)">
                                      <p:cBhvr>
                                        <p:cTn id="84" dur="500"/>
                                        <p:tgtEl>
                                          <p:spTgt spid="57"/>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21" fill="hold" grpId="0" nodeType="click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barn(inVertical)">
                                      <p:cBhvr>
                                        <p:cTn id="89" dur="500"/>
                                        <p:tgtEl>
                                          <p:spTgt spid="64"/>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1" fill="hold" grpId="0" nodeType="click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barn(inVertical)">
                                      <p:cBhvr>
                                        <p:cTn id="94" dur="500"/>
                                        <p:tgtEl>
                                          <p:spTgt spid="44"/>
                                        </p:tgtEl>
                                      </p:cBhvr>
                                    </p:animEffect>
                                  </p:childTnLst>
                                </p:cTn>
                              </p:par>
                            </p:childTnLst>
                          </p:cTn>
                        </p:par>
                      </p:childTnLst>
                    </p:cTn>
                  </p:par>
                  <p:par>
                    <p:cTn id="95" fill="hold">
                      <p:stCondLst>
                        <p:cond delay="indefinite"/>
                      </p:stCondLst>
                      <p:childTnLst>
                        <p:par>
                          <p:cTn id="96" fill="hold">
                            <p:stCondLst>
                              <p:cond delay="0"/>
                            </p:stCondLst>
                            <p:childTnLst>
                              <p:par>
                                <p:cTn id="97" presetID="16" presetClass="entr" presetSubtype="21" fill="hold" grpId="0" nodeType="clickEffect">
                                  <p:stCondLst>
                                    <p:cond delay="0"/>
                                  </p:stCondLst>
                                  <p:childTnLst>
                                    <p:set>
                                      <p:cBhvr>
                                        <p:cTn id="98" dur="1" fill="hold">
                                          <p:stCondLst>
                                            <p:cond delay="0"/>
                                          </p:stCondLst>
                                        </p:cTn>
                                        <p:tgtEl>
                                          <p:spTgt spid="51"/>
                                        </p:tgtEl>
                                        <p:attrNameLst>
                                          <p:attrName>style.visibility</p:attrName>
                                        </p:attrNameLst>
                                      </p:cBhvr>
                                      <p:to>
                                        <p:strVal val="visible"/>
                                      </p:to>
                                    </p:set>
                                    <p:animEffect transition="in" filter="barn(inVertical)">
                                      <p:cBhvr>
                                        <p:cTn id="99" dur="500"/>
                                        <p:tgtEl>
                                          <p:spTgt spid="51"/>
                                        </p:tgtEl>
                                      </p:cBhvr>
                                    </p:animEffect>
                                  </p:childTnLst>
                                </p:cTn>
                              </p:par>
                            </p:childTnLst>
                          </p:cTn>
                        </p:par>
                      </p:childTnLst>
                    </p:cTn>
                  </p:par>
                  <p:par>
                    <p:cTn id="100" fill="hold">
                      <p:stCondLst>
                        <p:cond delay="indefinite"/>
                      </p:stCondLst>
                      <p:childTnLst>
                        <p:par>
                          <p:cTn id="101" fill="hold">
                            <p:stCondLst>
                              <p:cond delay="0"/>
                            </p:stCondLst>
                            <p:childTnLst>
                              <p:par>
                                <p:cTn id="102" presetID="16" presetClass="entr" presetSubtype="21" fill="hold" grpId="0" nodeType="clickEffect">
                                  <p:stCondLst>
                                    <p:cond delay="0"/>
                                  </p:stCondLst>
                                  <p:childTnLst>
                                    <p:set>
                                      <p:cBhvr>
                                        <p:cTn id="103" dur="1" fill="hold">
                                          <p:stCondLst>
                                            <p:cond delay="0"/>
                                          </p:stCondLst>
                                        </p:cTn>
                                        <p:tgtEl>
                                          <p:spTgt spid="58"/>
                                        </p:tgtEl>
                                        <p:attrNameLst>
                                          <p:attrName>style.visibility</p:attrName>
                                        </p:attrNameLst>
                                      </p:cBhvr>
                                      <p:to>
                                        <p:strVal val="visible"/>
                                      </p:to>
                                    </p:set>
                                    <p:animEffect transition="in" filter="barn(inVertical)">
                                      <p:cBhvr>
                                        <p:cTn id="104" dur="500"/>
                                        <p:tgtEl>
                                          <p:spTgt spid="58"/>
                                        </p:tgtEl>
                                      </p:cBhvr>
                                    </p:animEffect>
                                  </p:childTnLst>
                                </p:cTn>
                              </p:par>
                            </p:childTnLst>
                          </p:cTn>
                        </p:par>
                      </p:childTnLst>
                    </p:cTn>
                  </p:par>
                  <p:par>
                    <p:cTn id="105" fill="hold">
                      <p:stCondLst>
                        <p:cond delay="indefinite"/>
                      </p:stCondLst>
                      <p:childTnLst>
                        <p:par>
                          <p:cTn id="106" fill="hold">
                            <p:stCondLst>
                              <p:cond delay="0"/>
                            </p:stCondLst>
                            <p:childTnLst>
                              <p:par>
                                <p:cTn id="107" presetID="16" presetClass="entr" presetSubtype="21" fill="hold" grpId="0" nodeType="clickEffect">
                                  <p:stCondLst>
                                    <p:cond delay="0"/>
                                  </p:stCondLst>
                                  <p:childTnLst>
                                    <p:set>
                                      <p:cBhvr>
                                        <p:cTn id="108" dur="1" fill="hold">
                                          <p:stCondLst>
                                            <p:cond delay="0"/>
                                          </p:stCondLst>
                                        </p:cTn>
                                        <p:tgtEl>
                                          <p:spTgt spid="65"/>
                                        </p:tgtEl>
                                        <p:attrNameLst>
                                          <p:attrName>style.visibility</p:attrName>
                                        </p:attrNameLst>
                                      </p:cBhvr>
                                      <p:to>
                                        <p:strVal val="visible"/>
                                      </p:to>
                                    </p:set>
                                    <p:animEffect transition="in" filter="barn(inVertical)">
                                      <p:cBhvr>
                                        <p:cTn id="109" dur="500"/>
                                        <p:tgtEl>
                                          <p:spTgt spid="65"/>
                                        </p:tgtEl>
                                      </p:cBhvr>
                                    </p:animEffect>
                                  </p:childTnLst>
                                </p:cTn>
                              </p:par>
                            </p:childTnLst>
                          </p:cTn>
                        </p:par>
                      </p:childTnLst>
                    </p:cTn>
                  </p:par>
                  <p:par>
                    <p:cTn id="110" fill="hold">
                      <p:stCondLst>
                        <p:cond delay="indefinite"/>
                      </p:stCondLst>
                      <p:childTnLst>
                        <p:par>
                          <p:cTn id="111" fill="hold">
                            <p:stCondLst>
                              <p:cond delay="0"/>
                            </p:stCondLst>
                            <p:childTnLst>
                              <p:par>
                                <p:cTn id="112" presetID="16" presetClass="entr" presetSubtype="21" fill="hold" grpId="0" nodeType="click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barn(inVertical)">
                                      <p:cBhvr>
                                        <p:cTn id="114" dur="500"/>
                                        <p:tgtEl>
                                          <p:spTgt spid="45"/>
                                        </p:tgtEl>
                                      </p:cBhvr>
                                    </p:animEffect>
                                  </p:childTnLst>
                                </p:cTn>
                              </p:par>
                            </p:childTnLst>
                          </p:cTn>
                        </p:par>
                      </p:childTnLst>
                    </p:cTn>
                  </p:par>
                  <p:par>
                    <p:cTn id="115" fill="hold">
                      <p:stCondLst>
                        <p:cond delay="indefinite"/>
                      </p:stCondLst>
                      <p:childTnLst>
                        <p:par>
                          <p:cTn id="116" fill="hold">
                            <p:stCondLst>
                              <p:cond delay="0"/>
                            </p:stCondLst>
                            <p:childTnLst>
                              <p:par>
                                <p:cTn id="117" presetID="16" presetClass="entr" presetSubtype="21" fill="hold" grpId="0" nodeType="clickEffect">
                                  <p:stCondLst>
                                    <p:cond delay="0"/>
                                  </p:stCondLst>
                                  <p:childTnLst>
                                    <p:set>
                                      <p:cBhvr>
                                        <p:cTn id="118" dur="1" fill="hold">
                                          <p:stCondLst>
                                            <p:cond delay="0"/>
                                          </p:stCondLst>
                                        </p:cTn>
                                        <p:tgtEl>
                                          <p:spTgt spid="52"/>
                                        </p:tgtEl>
                                        <p:attrNameLst>
                                          <p:attrName>style.visibility</p:attrName>
                                        </p:attrNameLst>
                                      </p:cBhvr>
                                      <p:to>
                                        <p:strVal val="visible"/>
                                      </p:to>
                                    </p:set>
                                    <p:animEffect transition="in" filter="barn(inVertical)">
                                      <p:cBhvr>
                                        <p:cTn id="119" dur="500"/>
                                        <p:tgtEl>
                                          <p:spTgt spid="52"/>
                                        </p:tgtEl>
                                      </p:cBhvr>
                                    </p:animEffect>
                                  </p:childTnLst>
                                </p:cTn>
                              </p:par>
                            </p:childTnLst>
                          </p:cTn>
                        </p:par>
                      </p:childTnLst>
                    </p:cTn>
                  </p:par>
                  <p:par>
                    <p:cTn id="120" fill="hold">
                      <p:stCondLst>
                        <p:cond delay="indefinite"/>
                      </p:stCondLst>
                      <p:childTnLst>
                        <p:par>
                          <p:cTn id="121" fill="hold">
                            <p:stCondLst>
                              <p:cond delay="0"/>
                            </p:stCondLst>
                            <p:childTnLst>
                              <p:par>
                                <p:cTn id="122" presetID="16" presetClass="entr" presetSubtype="21" fill="hold" grpId="0" nodeType="clickEffect">
                                  <p:stCondLst>
                                    <p:cond delay="0"/>
                                  </p:stCondLst>
                                  <p:childTnLst>
                                    <p:set>
                                      <p:cBhvr>
                                        <p:cTn id="123" dur="1" fill="hold">
                                          <p:stCondLst>
                                            <p:cond delay="0"/>
                                          </p:stCondLst>
                                        </p:cTn>
                                        <p:tgtEl>
                                          <p:spTgt spid="59"/>
                                        </p:tgtEl>
                                        <p:attrNameLst>
                                          <p:attrName>style.visibility</p:attrName>
                                        </p:attrNameLst>
                                      </p:cBhvr>
                                      <p:to>
                                        <p:strVal val="visible"/>
                                      </p:to>
                                    </p:set>
                                    <p:animEffect transition="in" filter="barn(inVertical)">
                                      <p:cBhvr>
                                        <p:cTn id="124" dur="500"/>
                                        <p:tgtEl>
                                          <p:spTgt spid="59"/>
                                        </p:tgtEl>
                                      </p:cBhvr>
                                    </p:animEffect>
                                  </p:childTnLst>
                                </p:cTn>
                              </p:par>
                            </p:childTnLst>
                          </p:cTn>
                        </p:par>
                      </p:childTnLst>
                    </p:cTn>
                  </p:par>
                  <p:par>
                    <p:cTn id="125" fill="hold">
                      <p:stCondLst>
                        <p:cond delay="indefinite"/>
                      </p:stCondLst>
                      <p:childTnLst>
                        <p:par>
                          <p:cTn id="126" fill="hold">
                            <p:stCondLst>
                              <p:cond delay="0"/>
                            </p:stCondLst>
                            <p:childTnLst>
                              <p:par>
                                <p:cTn id="127" presetID="16" presetClass="entr" presetSubtype="21" fill="hold" grpId="0" nodeType="clickEffect">
                                  <p:stCondLst>
                                    <p:cond delay="0"/>
                                  </p:stCondLst>
                                  <p:childTnLst>
                                    <p:set>
                                      <p:cBhvr>
                                        <p:cTn id="128" dur="1" fill="hold">
                                          <p:stCondLst>
                                            <p:cond delay="0"/>
                                          </p:stCondLst>
                                        </p:cTn>
                                        <p:tgtEl>
                                          <p:spTgt spid="66"/>
                                        </p:tgtEl>
                                        <p:attrNameLst>
                                          <p:attrName>style.visibility</p:attrName>
                                        </p:attrNameLst>
                                      </p:cBhvr>
                                      <p:to>
                                        <p:strVal val="visible"/>
                                      </p:to>
                                    </p:set>
                                    <p:animEffect transition="in" filter="barn(inVertical)">
                                      <p:cBhvr>
                                        <p:cTn id="129" dur="500"/>
                                        <p:tgtEl>
                                          <p:spTgt spid="66"/>
                                        </p:tgtEl>
                                      </p:cBhvr>
                                    </p:animEffect>
                                  </p:childTnLst>
                                </p:cTn>
                              </p:par>
                            </p:childTnLst>
                          </p:cTn>
                        </p:par>
                      </p:childTnLst>
                    </p:cTn>
                  </p:par>
                  <p:par>
                    <p:cTn id="130" fill="hold">
                      <p:stCondLst>
                        <p:cond delay="indefinite"/>
                      </p:stCondLst>
                      <p:childTnLst>
                        <p:par>
                          <p:cTn id="131" fill="hold">
                            <p:stCondLst>
                              <p:cond delay="0"/>
                            </p:stCondLst>
                            <p:childTnLst>
                              <p:par>
                                <p:cTn id="132" presetID="16" presetClass="entr" presetSubtype="21" fill="hold" grpId="0" nodeType="click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barn(inVertical)">
                                      <p:cBhvr>
                                        <p:cTn id="134" dur="500"/>
                                        <p:tgtEl>
                                          <p:spTgt spid="46"/>
                                        </p:tgtEl>
                                      </p:cBhvr>
                                    </p:animEffect>
                                  </p:childTnLst>
                                </p:cTn>
                              </p:par>
                            </p:childTnLst>
                          </p:cTn>
                        </p:par>
                      </p:childTnLst>
                    </p:cTn>
                  </p:par>
                  <p:par>
                    <p:cTn id="135" fill="hold">
                      <p:stCondLst>
                        <p:cond delay="indefinite"/>
                      </p:stCondLst>
                      <p:childTnLst>
                        <p:par>
                          <p:cTn id="136" fill="hold">
                            <p:stCondLst>
                              <p:cond delay="0"/>
                            </p:stCondLst>
                            <p:childTnLst>
                              <p:par>
                                <p:cTn id="137" presetID="16" presetClass="entr" presetSubtype="21" fill="hold" grpId="0" nodeType="click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barn(inVertical)">
                                      <p:cBhvr>
                                        <p:cTn id="139" dur="500"/>
                                        <p:tgtEl>
                                          <p:spTgt spid="53"/>
                                        </p:tgtEl>
                                      </p:cBhvr>
                                    </p:animEffect>
                                  </p:childTnLst>
                                </p:cTn>
                              </p:par>
                            </p:childTnLst>
                          </p:cTn>
                        </p:par>
                      </p:childTnLst>
                    </p:cTn>
                  </p:par>
                  <p:par>
                    <p:cTn id="140" fill="hold">
                      <p:stCondLst>
                        <p:cond delay="indefinite"/>
                      </p:stCondLst>
                      <p:childTnLst>
                        <p:par>
                          <p:cTn id="141" fill="hold">
                            <p:stCondLst>
                              <p:cond delay="0"/>
                            </p:stCondLst>
                            <p:childTnLst>
                              <p:par>
                                <p:cTn id="142" presetID="16" presetClass="entr" presetSubtype="21" fill="hold" grpId="0" nodeType="clickEffect">
                                  <p:stCondLst>
                                    <p:cond delay="0"/>
                                  </p:stCondLst>
                                  <p:childTnLst>
                                    <p:set>
                                      <p:cBhvr>
                                        <p:cTn id="143" dur="1" fill="hold">
                                          <p:stCondLst>
                                            <p:cond delay="0"/>
                                          </p:stCondLst>
                                        </p:cTn>
                                        <p:tgtEl>
                                          <p:spTgt spid="60"/>
                                        </p:tgtEl>
                                        <p:attrNameLst>
                                          <p:attrName>style.visibility</p:attrName>
                                        </p:attrNameLst>
                                      </p:cBhvr>
                                      <p:to>
                                        <p:strVal val="visible"/>
                                      </p:to>
                                    </p:set>
                                    <p:animEffect transition="in" filter="barn(inVertical)">
                                      <p:cBhvr>
                                        <p:cTn id="144" dur="500"/>
                                        <p:tgtEl>
                                          <p:spTgt spid="60"/>
                                        </p:tgtEl>
                                      </p:cBhvr>
                                    </p:animEffect>
                                  </p:childTnLst>
                                </p:cTn>
                              </p:par>
                            </p:childTnLst>
                          </p:cTn>
                        </p:par>
                      </p:childTnLst>
                    </p:cTn>
                  </p:par>
                  <p:par>
                    <p:cTn id="145" fill="hold">
                      <p:stCondLst>
                        <p:cond delay="indefinite"/>
                      </p:stCondLst>
                      <p:childTnLst>
                        <p:par>
                          <p:cTn id="146" fill="hold">
                            <p:stCondLst>
                              <p:cond delay="0"/>
                            </p:stCondLst>
                            <p:childTnLst>
                              <p:par>
                                <p:cTn id="147" presetID="16" presetClass="entr" presetSubtype="21" fill="hold" grpId="0" nodeType="clickEffect">
                                  <p:stCondLst>
                                    <p:cond delay="0"/>
                                  </p:stCondLst>
                                  <p:childTnLst>
                                    <p:set>
                                      <p:cBhvr>
                                        <p:cTn id="148" dur="1" fill="hold">
                                          <p:stCondLst>
                                            <p:cond delay="0"/>
                                          </p:stCondLst>
                                        </p:cTn>
                                        <p:tgtEl>
                                          <p:spTgt spid="67"/>
                                        </p:tgtEl>
                                        <p:attrNameLst>
                                          <p:attrName>style.visibility</p:attrName>
                                        </p:attrNameLst>
                                      </p:cBhvr>
                                      <p:to>
                                        <p:strVal val="visible"/>
                                      </p:to>
                                    </p:set>
                                    <p:animEffect transition="in" filter="barn(inVertical)">
                                      <p:cBhvr>
                                        <p:cTn id="149" dur="500"/>
                                        <p:tgtEl>
                                          <p:spTgt spid="67"/>
                                        </p:tgtEl>
                                      </p:cBhvr>
                                    </p:animEffect>
                                  </p:childTnLst>
                                </p:cTn>
                              </p:par>
                            </p:childTnLst>
                          </p:cTn>
                        </p:par>
                      </p:childTnLst>
                    </p:cTn>
                  </p:par>
                  <p:par>
                    <p:cTn id="150" fill="hold">
                      <p:stCondLst>
                        <p:cond delay="indefinite"/>
                      </p:stCondLst>
                      <p:childTnLst>
                        <p:par>
                          <p:cTn id="151" fill="hold">
                            <p:stCondLst>
                              <p:cond delay="0"/>
                            </p:stCondLst>
                            <p:childTnLst>
                              <p:par>
                                <p:cTn id="152" presetID="16" presetClass="entr" presetSubtype="21" fill="hold" grpId="0" nodeType="clickEffect">
                                  <p:stCondLst>
                                    <p:cond delay="0"/>
                                  </p:stCondLst>
                                  <p:childTnLst>
                                    <p:set>
                                      <p:cBhvr>
                                        <p:cTn id="153" dur="1" fill="hold">
                                          <p:stCondLst>
                                            <p:cond delay="0"/>
                                          </p:stCondLst>
                                        </p:cTn>
                                        <p:tgtEl>
                                          <p:spTgt spid="47"/>
                                        </p:tgtEl>
                                        <p:attrNameLst>
                                          <p:attrName>style.visibility</p:attrName>
                                        </p:attrNameLst>
                                      </p:cBhvr>
                                      <p:to>
                                        <p:strVal val="visible"/>
                                      </p:to>
                                    </p:set>
                                    <p:animEffect transition="in" filter="barn(inVertical)">
                                      <p:cBhvr>
                                        <p:cTn id="154" dur="500"/>
                                        <p:tgtEl>
                                          <p:spTgt spid="47"/>
                                        </p:tgtEl>
                                      </p:cBhvr>
                                    </p:animEffect>
                                  </p:childTnLst>
                                </p:cTn>
                              </p:par>
                            </p:childTnLst>
                          </p:cTn>
                        </p:par>
                      </p:childTnLst>
                    </p:cTn>
                  </p:par>
                  <p:par>
                    <p:cTn id="155" fill="hold">
                      <p:stCondLst>
                        <p:cond delay="indefinite"/>
                      </p:stCondLst>
                      <p:childTnLst>
                        <p:par>
                          <p:cTn id="156" fill="hold">
                            <p:stCondLst>
                              <p:cond delay="0"/>
                            </p:stCondLst>
                            <p:childTnLst>
                              <p:par>
                                <p:cTn id="157" presetID="16" presetClass="entr" presetSubtype="21" fill="hold" grpId="0" nodeType="clickEffect">
                                  <p:stCondLst>
                                    <p:cond delay="0"/>
                                  </p:stCondLst>
                                  <p:childTnLst>
                                    <p:set>
                                      <p:cBhvr>
                                        <p:cTn id="158" dur="1" fill="hold">
                                          <p:stCondLst>
                                            <p:cond delay="0"/>
                                          </p:stCondLst>
                                        </p:cTn>
                                        <p:tgtEl>
                                          <p:spTgt spid="54"/>
                                        </p:tgtEl>
                                        <p:attrNameLst>
                                          <p:attrName>style.visibility</p:attrName>
                                        </p:attrNameLst>
                                      </p:cBhvr>
                                      <p:to>
                                        <p:strVal val="visible"/>
                                      </p:to>
                                    </p:set>
                                    <p:animEffect transition="in" filter="barn(inVertical)">
                                      <p:cBhvr>
                                        <p:cTn id="159" dur="500"/>
                                        <p:tgtEl>
                                          <p:spTgt spid="54"/>
                                        </p:tgtEl>
                                      </p:cBhvr>
                                    </p:animEffect>
                                  </p:childTnLst>
                                </p:cTn>
                              </p:par>
                            </p:childTnLst>
                          </p:cTn>
                        </p:par>
                      </p:childTnLst>
                    </p:cTn>
                  </p:par>
                  <p:par>
                    <p:cTn id="160" fill="hold">
                      <p:stCondLst>
                        <p:cond delay="indefinite"/>
                      </p:stCondLst>
                      <p:childTnLst>
                        <p:par>
                          <p:cTn id="161" fill="hold">
                            <p:stCondLst>
                              <p:cond delay="0"/>
                            </p:stCondLst>
                            <p:childTnLst>
                              <p:par>
                                <p:cTn id="162" presetID="16" presetClass="entr" presetSubtype="21" fill="hold" grpId="0" nodeType="clickEffect">
                                  <p:stCondLst>
                                    <p:cond delay="0"/>
                                  </p:stCondLst>
                                  <p:childTnLst>
                                    <p:set>
                                      <p:cBhvr>
                                        <p:cTn id="163" dur="1" fill="hold">
                                          <p:stCondLst>
                                            <p:cond delay="0"/>
                                          </p:stCondLst>
                                        </p:cTn>
                                        <p:tgtEl>
                                          <p:spTgt spid="61"/>
                                        </p:tgtEl>
                                        <p:attrNameLst>
                                          <p:attrName>style.visibility</p:attrName>
                                        </p:attrNameLst>
                                      </p:cBhvr>
                                      <p:to>
                                        <p:strVal val="visible"/>
                                      </p:to>
                                    </p:set>
                                    <p:animEffect transition="in" filter="barn(inVertical)">
                                      <p:cBhvr>
                                        <p:cTn id="164" dur="500"/>
                                        <p:tgtEl>
                                          <p:spTgt spid="61"/>
                                        </p:tgtEl>
                                      </p:cBhvr>
                                    </p:animEffect>
                                  </p:childTnLst>
                                </p:cTn>
                              </p:par>
                            </p:childTnLst>
                          </p:cTn>
                        </p:par>
                      </p:childTnLst>
                    </p:cTn>
                  </p:par>
                  <p:par>
                    <p:cTn id="165" fill="hold">
                      <p:stCondLst>
                        <p:cond delay="indefinite"/>
                      </p:stCondLst>
                      <p:childTnLst>
                        <p:par>
                          <p:cTn id="166" fill="hold">
                            <p:stCondLst>
                              <p:cond delay="0"/>
                            </p:stCondLst>
                            <p:childTnLst>
                              <p:par>
                                <p:cTn id="167" presetID="16" presetClass="entr" presetSubtype="21" fill="hold" grpId="0" nodeType="clickEffect">
                                  <p:stCondLst>
                                    <p:cond delay="0"/>
                                  </p:stCondLst>
                                  <p:childTnLst>
                                    <p:set>
                                      <p:cBhvr>
                                        <p:cTn id="168" dur="1" fill="hold">
                                          <p:stCondLst>
                                            <p:cond delay="0"/>
                                          </p:stCondLst>
                                        </p:cTn>
                                        <p:tgtEl>
                                          <p:spTgt spid="68"/>
                                        </p:tgtEl>
                                        <p:attrNameLst>
                                          <p:attrName>style.visibility</p:attrName>
                                        </p:attrNameLst>
                                      </p:cBhvr>
                                      <p:to>
                                        <p:strVal val="visible"/>
                                      </p:to>
                                    </p:set>
                                    <p:animEffect transition="in" filter="barn(inVertical)">
                                      <p:cBhvr>
                                        <p:cTn id="16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3" grpId="0" animBg="1"/>
      <p:bldP spid="64" grpId="0" animBg="1"/>
      <p:bldP spid="65" grpId="0" animBg="1"/>
      <p:bldP spid="66" grpId="0" animBg="1"/>
      <p:bldP spid="67" grpId="0" animBg="1"/>
      <p:bldP spid="6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a:latin typeface="+mn-lt"/>
              </a:rPr>
              <a:t>C</a:t>
            </a:r>
            <a:r>
              <a:rPr lang="fr-FR" sz="4000" dirty="0" smtClean="0">
                <a:latin typeface="+mn-lt"/>
              </a:rPr>
              <a:t>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a:t>
            </a:r>
            <a:r>
              <a:rPr lang="fr-FR" b="1" dirty="0" smtClean="0"/>
              <a:t>inutiles</a:t>
            </a:r>
          </a:p>
          <a:p>
            <a:pPr algn="l"/>
            <a:r>
              <a:rPr lang="fr-FR" b="1" dirty="0" smtClean="0"/>
              <a:t>	</a:t>
            </a:r>
            <a:r>
              <a:rPr lang="fr-FR" dirty="0" smtClean="0"/>
              <a:t>Quand un déclarant</a:t>
            </a:r>
            <a:r>
              <a:rPr lang="fr-FR" dirty="0"/>
              <a:t> </a:t>
            </a:r>
            <a:r>
              <a:rPr lang="fr-FR" dirty="0" smtClean="0"/>
              <a:t>demande le contrat de 2SA, il s’engage à faire huit levées dans l’espoir d’obtenir une prime de contrat partiel, c’est-à-dire 50 points.</a:t>
            </a:r>
          </a:p>
          <a:p>
            <a:pPr algn="l"/>
            <a:r>
              <a:rPr lang="fr-FR" dirty="0"/>
              <a:t>	</a:t>
            </a:r>
            <a:r>
              <a:rPr lang="fr-FR" dirty="0" smtClean="0"/>
              <a:t>Mais pour obtenir cette prime, le contrat d’1SA suffit et on minimise le risque de chute puisqu’il y a une levée de moins à réaliser.</a:t>
            </a:r>
          </a:p>
          <a:p>
            <a:pPr algn="l"/>
            <a:endParaRPr lang="fr-FR" b="1" dirty="0" smtClean="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4227158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a:latin typeface="+mn-lt"/>
              </a:rPr>
              <a:t>C</a:t>
            </a:r>
            <a:r>
              <a:rPr lang="fr-FR" sz="4000" dirty="0" smtClean="0">
                <a:latin typeface="+mn-lt"/>
              </a:rPr>
              <a:t>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a:t>Primes et paliers </a:t>
            </a:r>
            <a:r>
              <a:rPr lang="fr-FR" b="1" dirty="0" smtClean="0"/>
              <a:t>inutiles</a:t>
            </a:r>
          </a:p>
          <a:p>
            <a:r>
              <a:rPr lang="fr-FR" b="1" dirty="0" smtClean="0"/>
              <a:t>Exercice 1</a:t>
            </a:r>
          </a:p>
          <a:p>
            <a:pPr algn="l"/>
            <a:r>
              <a:rPr lang="fr-FR" dirty="0" smtClean="0"/>
              <a:t>	Quel score marquez-vous quand vous réalisez :</a:t>
            </a:r>
            <a:endParaRPr lang="fr-FR" dirty="0"/>
          </a:p>
          <a:p>
            <a:pPr algn="l"/>
            <a:endParaRPr lang="fr-FR" b="1" dirty="0" smtClean="0"/>
          </a:p>
          <a:p>
            <a:pPr algn="l"/>
            <a:endParaRPr lang="fr-FR" b="1" dirty="0"/>
          </a:p>
          <a:p>
            <a:pPr algn="l"/>
            <a:r>
              <a:rPr lang="fr-FR" b="1" dirty="0"/>
              <a:t>	</a:t>
            </a:r>
            <a:r>
              <a:rPr lang="fr-FR" dirty="0" smtClean="0"/>
              <a:t>On dit que 2SA est </a:t>
            </a:r>
            <a:r>
              <a:rPr lang="fr-FR" b="1" dirty="0" smtClean="0"/>
              <a:t>un palier inutile</a:t>
            </a:r>
          </a:p>
          <a:p>
            <a:pPr algn="l"/>
            <a:r>
              <a:rPr lang="fr-FR" b="1" dirty="0" smtClean="0"/>
              <a:t>	</a:t>
            </a:r>
            <a:r>
              <a:rPr lang="fr-FR" dirty="0"/>
              <a:t>Quel score marquez-vous quand vous réalisez :</a:t>
            </a:r>
          </a:p>
          <a:p>
            <a:pPr algn="l"/>
            <a:endParaRPr lang="fr-FR" b="1" dirty="0" smtClean="0"/>
          </a:p>
          <a:p>
            <a:pPr algn="l"/>
            <a:endParaRPr lang="fr-FR" b="1" dirty="0"/>
          </a:p>
          <a:p>
            <a:pPr algn="l"/>
            <a:endParaRPr lang="fr-FR" b="1" dirty="0" smtClean="0"/>
          </a:p>
          <a:p>
            <a:pPr algn="l"/>
            <a:r>
              <a:rPr lang="fr-FR" b="1" dirty="0"/>
              <a:t>	</a:t>
            </a:r>
            <a:r>
              <a:rPr lang="fr-FR" dirty="0" smtClean="0"/>
              <a:t>Demander 5SA, c’est prendre le risque de chuter alors que 3SA suffit pour obtenir les points de manche.</a:t>
            </a:r>
          </a:p>
          <a:p>
            <a:pPr algn="l"/>
            <a:r>
              <a:rPr lang="fr-FR" dirty="0"/>
              <a:t>	On dit que </a:t>
            </a:r>
            <a:r>
              <a:rPr lang="fr-FR" dirty="0" smtClean="0"/>
              <a:t>4SA et 5SA sont des</a:t>
            </a:r>
            <a:r>
              <a:rPr lang="fr-FR" b="1" dirty="0" smtClean="0"/>
              <a:t> paliers inutiles</a:t>
            </a:r>
            <a:endParaRPr lang="fr-FR" b="1" dirty="0"/>
          </a:p>
          <a:p>
            <a:pPr algn="l"/>
            <a:endParaRPr lang="fr-FR" dirty="0" smtClean="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 name="Rectangle à coins arrondis 3"/>
          <p:cNvSpPr/>
          <p:nvPr/>
        </p:nvSpPr>
        <p:spPr>
          <a:xfrm>
            <a:off x="382953" y="2188310"/>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2SA =</a:t>
            </a:r>
            <a:endParaRPr lang="fr-FR" sz="2400" b="1" dirty="0">
              <a:solidFill>
                <a:schemeClr val="tx1"/>
              </a:solidFill>
            </a:endParaRPr>
          </a:p>
        </p:txBody>
      </p:sp>
      <p:sp>
        <p:nvSpPr>
          <p:cNvPr id="6" name="Flèche droite 5"/>
          <p:cNvSpPr/>
          <p:nvPr/>
        </p:nvSpPr>
        <p:spPr>
          <a:xfrm>
            <a:off x="1766593" y="2309342"/>
            <a:ext cx="700216" cy="156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2740664" y="2188309"/>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120</a:t>
            </a:r>
            <a:endParaRPr lang="fr-FR" sz="2400" b="1" dirty="0">
              <a:solidFill>
                <a:schemeClr val="tx1"/>
              </a:solidFill>
            </a:endParaRPr>
          </a:p>
        </p:txBody>
      </p:sp>
      <p:sp>
        <p:nvSpPr>
          <p:cNvPr id="8" name="Rectangle à coins arrondis 7"/>
          <p:cNvSpPr/>
          <p:nvPr/>
        </p:nvSpPr>
        <p:spPr>
          <a:xfrm>
            <a:off x="382953" y="2688501"/>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1SA +1</a:t>
            </a:r>
            <a:endParaRPr lang="fr-FR" sz="2400" b="1" dirty="0">
              <a:solidFill>
                <a:schemeClr val="tx1"/>
              </a:solidFill>
            </a:endParaRPr>
          </a:p>
        </p:txBody>
      </p:sp>
      <p:sp>
        <p:nvSpPr>
          <p:cNvPr id="9" name="Flèche droite 8"/>
          <p:cNvSpPr/>
          <p:nvPr/>
        </p:nvSpPr>
        <p:spPr>
          <a:xfrm>
            <a:off x="1766593" y="2809533"/>
            <a:ext cx="700216" cy="156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à coins arrondis 9"/>
          <p:cNvSpPr/>
          <p:nvPr/>
        </p:nvSpPr>
        <p:spPr>
          <a:xfrm>
            <a:off x="2740664" y="2688500"/>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120</a:t>
            </a:r>
            <a:endParaRPr lang="fr-FR" sz="2400" b="1" dirty="0">
              <a:solidFill>
                <a:schemeClr val="tx1"/>
              </a:solidFill>
            </a:endParaRPr>
          </a:p>
        </p:txBody>
      </p:sp>
      <p:sp>
        <p:nvSpPr>
          <p:cNvPr id="11" name="Rectangle à coins arrondis 10"/>
          <p:cNvSpPr/>
          <p:nvPr/>
        </p:nvSpPr>
        <p:spPr>
          <a:xfrm>
            <a:off x="414215" y="3970208"/>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3</a:t>
            </a:r>
            <a:r>
              <a:rPr lang="fr-FR" sz="2400" b="1" dirty="0" smtClean="0">
                <a:solidFill>
                  <a:schemeClr val="tx1"/>
                </a:solidFill>
              </a:rPr>
              <a:t>SA +2</a:t>
            </a:r>
            <a:endParaRPr lang="fr-FR" sz="2400" b="1" dirty="0">
              <a:solidFill>
                <a:schemeClr val="tx1"/>
              </a:solidFill>
            </a:endParaRPr>
          </a:p>
        </p:txBody>
      </p:sp>
      <p:sp>
        <p:nvSpPr>
          <p:cNvPr id="12" name="Flèche droite 11"/>
          <p:cNvSpPr/>
          <p:nvPr/>
        </p:nvSpPr>
        <p:spPr>
          <a:xfrm>
            <a:off x="1797855" y="4091240"/>
            <a:ext cx="700216" cy="156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à coins arrondis 12"/>
          <p:cNvSpPr/>
          <p:nvPr/>
        </p:nvSpPr>
        <p:spPr>
          <a:xfrm>
            <a:off x="2771926" y="3970207"/>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460</a:t>
            </a:r>
            <a:endParaRPr lang="fr-FR" sz="2400" b="1" dirty="0">
              <a:solidFill>
                <a:schemeClr val="tx1"/>
              </a:solidFill>
            </a:endParaRPr>
          </a:p>
        </p:txBody>
      </p:sp>
      <p:sp>
        <p:nvSpPr>
          <p:cNvPr id="14" name="Rectangle à coins arrondis 13"/>
          <p:cNvSpPr/>
          <p:nvPr/>
        </p:nvSpPr>
        <p:spPr>
          <a:xfrm>
            <a:off x="414215" y="4470399"/>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4SA +1</a:t>
            </a:r>
            <a:endParaRPr lang="fr-FR" sz="2400" b="1" dirty="0">
              <a:solidFill>
                <a:schemeClr val="tx1"/>
              </a:solidFill>
            </a:endParaRPr>
          </a:p>
        </p:txBody>
      </p:sp>
      <p:sp>
        <p:nvSpPr>
          <p:cNvPr id="15" name="Flèche droite 14"/>
          <p:cNvSpPr/>
          <p:nvPr/>
        </p:nvSpPr>
        <p:spPr>
          <a:xfrm>
            <a:off x="1797855" y="4591431"/>
            <a:ext cx="700216" cy="156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à coins arrondis 15"/>
          <p:cNvSpPr/>
          <p:nvPr/>
        </p:nvSpPr>
        <p:spPr>
          <a:xfrm>
            <a:off x="2771926" y="4470398"/>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460</a:t>
            </a:r>
            <a:endParaRPr lang="fr-FR" sz="2400" b="1" dirty="0">
              <a:solidFill>
                <a:schemeClr val="tx1"/>
              </a:solidFill>
            </a:endParaRPr>
          </a:p>
        </p:txBody>
      </p:sp>
      <p:sp>
        <p:nvSpPr>
          <p:cNvPr id="17" name="Rectangle à coins arrondis 16"/>
          <p:cNvSpPr/>
          <p:nvPr/>
        </p:nvSpPr>
        <p:spPr>
          <a:xfrm>
            <a:off x="414214" y="4970589"/>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5SA =</a:t>
            </a:r>
            <a:endParaRPr lang="fr-FR" sz="2400" b="1" dirty="0">
              <a:solidFill>
                <a:schemeClr val="tx1"/>
              </a:solidFill>
            </a:endParaRPr>
          </a:p>
        </p:txBody>
      </p:sp>
      <p:sp>
        <p:nvSpPr>
          <p:cNvPr id="18" name="Flèche droite 17"/>
          <p:cNvSpPr/>
          <p:nvPr/>
        </p:nvSpPr>
        <p:spPr>
          <a:xfrm>
            <a:off x="1797854" y="5091621"/>
            <a:ext cx="700216" cy="156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à coins arrondis 18"/>
          <p:cNvSpPr/>
          <p:nvPr/>
        </p:nvSpPr>
        <p:spPr>
          <a:xfrm>
            <a:off x="2771925" y="4970588"/>
            <a:ext cx="1109785" cy="39858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460</a:t>
            </a:r>
            <a:endParaRPr lang="fr-FR" sz="2400" b="1" dirty="0">
              <a:solidFill>
                <a:schemeClr val="tx1"/>
              </a:solidFill>
            </a:endParaRPr>
          </a:p>
        </p:txBody>
      </p:sp>
    </p:spTree>
    <p:extLst>
      <p:ext uri="{BB962C8B-B14F-4D97-AF65-F5344CB8AC3E}">
        <p14:creationId xmlns:p14="http://schemas.microsoft.com/office/powerpoint/2010/main" val="37681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barn(inVertical)">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arn(inVertical)">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par>
                                <p:cTn id="70" presetID="1"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barn(inVertical)">
                                      <p:cBhvr>
                                        <p:cTn id="76" dur="500"/>
                                        <p:tgtEl>
                                          <p:spTgt spid="16"/>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p:cTn id="81" dur="500" fill="hold"/>
                                        <p:tgtEl>
                                          <p:spTgt spid="17"/>
                                        </p:tgtEl>
                                        <p:attrNameLst>
                                          <p:attrName>ppt_w</p:attrName>
                                        </p:attrNameLst>
                                      </p:cBhvr>
                                      <p:tavLst>
                                        <p:tav tm="0">
                                          <p:val>
                                            <p:fltVal val="0"/>
                                          </p:val>
                                        </p:tav>
                                        <p:tav tm="100000">
                                          <p:val>
                                            <p:strVal val="#ppt_w"/>
                                          </p:val>
                                        </p:tav>
                                      </p:tavLst>
                                    </p:anim>
                                    <p:anim calcmode="lin" valueType="num">
                                      <p:cBhvr>
                                        <p:cTn id="82" dur="500" fill="hold"/>
                                        <p:tgtEl>
                                          <p:spTgt spid="17"/>
                                        </p:tgtEl>
                                        <p:attrNameLst>
                                          <p:attrName>ppt_h</p:attrName>
                                        </p:attrNameLst>
                                      </p:cBhvr>
                                      <p:tavLst>
                                        <p:tav tm="0">
                                          <p:val>
                                            <p:fltVal val="0"/>
                                          </p:val>
                                        </p:tav>
                                        <p:tav tm="100000">
                                          <p:val>
                                            <p:strVal val="#ppt_h"/>
                                          </p:val>
                                        </p:tav>
                                      </p:tavLst>
                                    </p:anim>
                                    <p:animEffect transition="in" filter="fade">
                                      <p:cBhvr>
                                        <p:cTn id="83" dur="500"/>
                                        <p:tgtEl>
                                          <p:spTgt spid="17"/>
                                        </p:tgtEl>
                                      </p:cBhvr>
                                    </p:animEffect>
                                  </p:childTnLst>
                                </p:cTn>
                              </p:par>
                              <p:par>
                                <p:cTn id="84" presetID="1" presetClass="entr" presetSubtype="0"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barn(inVertical)">
                                      <p:cBhvr>
                                        <p:cTn id="90" dur="500"/>
                                        <p:tgtEl>
                                          <p:spTgt spid="19"/>
                                        </p:tgtEl>
                                      </p:cBhvr>
                                    </p:animEffec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30659" y="848497"/>
            <a:ext cx="11640065" cy="5782961"/>
          </a:xfrm>
        </p:spPr>
        <p:txBody>
          <a:bodyPr/>
          <a:lstStyle/>
          <a:p>
            <a:r>
              <a:rPr lang="fr-FR" b="1" dirty="0"/>
              <a:t>Primes et paliers </a:t>
            </a:r>
            <a:r>
              <a:rPr lang="fr-FR" b="1" dirty="0" smtClean="0"/>
              <a:t>inutiles</a:t>
            </a:r>
            <a:endParaRPr lang="fr-FR" dirty="0" smtClean="0"/>
          </a:p>
          <a:p>
            <a:pPr algn="l"/>
            <a:r>
              <a:rPr lang="fr-FR" dirty="0" smtClean="0"/>
              <a:t>	Votre partenaire a ouvert de 1SA. Calculez votre plancher et votre plafond. Quelle est votre enchère ?</a:t>
            </a:r>
          </a:p>
          <a:p>
            <a:pPr algn="l"/>
            <a:r>
              <a:rPr lang="fr-FR" dirty="0" smtClean="0">
                <a:solidFill>
                  <a:srgbClr val="00B050"/>
                </a:solidFill>
              </a:rPr>
              <a:t>		</a:t>
            </a:r>
            <a:endParaRPr lang="fr-FR" dirty="0">
              <a:solidFill>
                <a:srgbClr val="00B050"/>
              </a:solidFill>
            </a:endParaRPr>
          </a:p>
          <a:p>
            <a:pPr algn="l"/>
            <a:r>
              <a:rPr lang="fr-FR" b="1" dirty="0" smtClean="0"/>
              <a:t>				</a:t>
            </a:r>
          </a:p>
          <a:p>
            <a:pPr algn="l"/>
            <a:endParaRPr lang="fr-FR" dirty="0">
              <a:solidFill>
                <a:srgbClr val="00B050"/>
              </a:solidFill>
            </a:endParaRPr>
          </a:p>
        </p:txBody>
      </p:sp>
      <p:sp>
        <p:nvSpPr>
          <p:cNvPr id="7" name="Titre 1"/>
          <p:cNvSpPr txBox="1">
            <a:spLocks/>
          </p:cNvSpPr>
          <p:nvPr/>
        </p:nvSpPr>
        <p:spPr>
          <a:xfrm>
            <a:off x="1524000" y="232677"/>
            <a:ext cx="9144000" cy="61582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4000" dirty="0" smtClean="0">
                <a:latin typeface="+mn-lt"/>
              </a:rPr>
              <a:t>Chapitre 3 - Leçon 1</a:t>
            </a:r>
            <a:endParaRPr lang="fr-FR" sz="4000" dirty="0">
              <a:latin typeface="+mn-lt"/>
            </a:endParaRPr>
          </a:p>
        </p:txBody>
      </p:sp>
      <p:sp>
        <p:nvSpPr>
          <p:cNvPr id="6" name="Rectangle à coins arrondis 5"/>
          <p:cNvSpPr/>
          <p:nvPr/>
        </p:nvSpPr>
        <p:spPr>
          <a:xfrm>
            <a:off x="2506568" y="3635480"/>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21 H</a:t>
            </a:r>
            <a:endParaRPr lang="fr-FR" sz="2400" b="1" dirty="0">
              <a:solidFill>
                <a:schemeClr val="tx1"/>
              </a:solidFill>
            </a:endParaRPr>
          </a:p>
        </p:txBody>
      </p:sp>
      <p:sp>
        <p:nvSpPr>
          <p:cNvPr id="8" name="Rectangle à coins arrondis 7"/>
          <p:cNvSpPr/>
          <p:nvPr/>
        </p:nvSpPr>
        <p:spPr>
          <a:xfrm>
            <a:off x="521945" y="3635480"/>
            <a:ext cx="1768788" cy="3800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plancher</a:t>
            </a:r>
            <a:endParaRPr lang="fr-FR" sz="2400" b="1" dirty="0">
              <a:solidFill>
                <a:schemeClr val="tx1"/>
              </a:solidFill>
            </a:endParaRPr>
          </a:p>
        </p:txBody>
      </p:sp>
      <p:sp>
        <p:nvSpPr>
          <p:cNvPr id="9" name="Rectangle à coins arrondis 8"/>
          <p:cNvSpPr/>
          <p:nvPr/>
        </p:nvSpPr>
        <p:spPr>
          <a:xfrm>
            <a:off x="521945" y="4066153"/>
            <a:ext cx="1768788" cy="3707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plafond</a:t>
            </a:r>
            <a:endParaRPr lang="fr-FR" sz="2400" b="1" dirty="0">
              <a:solidFill>
                <a:schemeClr val="tx1"/>
              </a:solidFill>
            </a:endParaRPr>
          </a:p>
        </p:txBody>
      </p:sp>
      <p:sp>
        <p:nvSpPr>
          <p:cNvPr id="10" name="Rectangle à coins arrondis 9"/>
          <p:cNvSpPr/>
          <p:nvPr/>
        </p:nvSpPr>
        <p:spPr>
          <a:xfrm>
            <a:off x="521945" y="4482126"/>
            <a:ext cx="1768788" cy="3309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décision</a:t>
            </a:r>
            <a:endParaRPr lang="fr-FR" sz="2400" b="1" dirty="0">
              <a:solidFill>
                <a:schemeClr val="tx1"/>
              </a:solidFill>
            </a:endParaRPr>
          </a:p>
        </p:txBody>
      </p:sp>
      <p:sp>
        <p:nvSpPr>
          <p:cNvPr id="11" name="Rectangle à coins arrondis 10"/>
          <p:cNvSpPr/>
          <p:nvPr/>
        </p:nvSpPr>
        <p:spPr>
          <a:xfrm>
            <a:off x="2506568" y="4066154"/>
            <a:ext cx="175535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23 H</a:t>
            </a:r>
            <a:endParaRPr lang="fr-FR" sz="2400" b="1" dirty="0">
              <a:solidFill>
                <a:schemeClr val="tx1"/>
              </a:solidFill>
            </a:endParaRPr>
          </a:p>
        </p:txBody>
      </p:sp>
      <p:sp>
        <p:nvSpPr>
          <p:cNvPr id="12" name="Rectangle à coins arrondis 11"/>
          <p:cNvSpPr/>
          <p:nvPr/>
        </p:nvSpPr>
        <p:spPr>
          <a:xfrm>
            <a:off x="2506568" y="4482126"/>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passe</a:t>
            </a:r>
            <a:endParaRPr lang="fr-FR" sz="2400" b="1" dirty="0">
              <a:solidFill>
                <a:schemeClr val="tx1"/>
              </a:solidFill>
            </a:endParaRPr>
          </a:p>
        </p:txBody>
      </p:sp>
      <p:sp>
        <p:nvSpPr>
          <p:cNvPr id="22" name="Rectangle à coins arrondis 21"/>
          <p:cNvSpPr/>
          <p:nvPr/>
        </p:nvSpPr>
        <p:spPr>
          <a:xfrm>
            <a:off x="4340156" y="3645969"/>
            <a:ext cx="174190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28 H</a:t>
            </a:r>
            <a:endParaRPr lang="fr-FR" sz="2400" b="1" dirty="0">
              <a:solidFill>
                <a:schemeClr val="tx1"/>
              </a:solidFill>
            </a:endParaRPr>
          </a:p>
        </p:txBody>
      </p:sp>
      <p:sp>
        <p:nvSpPr>
          <p:cNvPr id="23" name="Rectangle à coins arrondis 22"/>
          <p:cNvSpPr/>
          <p:nvPr/>
        </p:nvSpPr>
        <p:spPr>
          <a:xfrm>
            <a:off x="4340156" y="4076643"/>
            <a:ext cx="174190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30 H</a:t>
            </a:r>
            <a:endParaRPr lang="fr-FR" sz="2400" b="1" dirty="0">
              <a:solidFill>
                <a:schemeClr val="tx1"/>
              </a:solidFill>
            </a:endParaRPr>
          </a:p>
        </p:txBody>
      </p:sp>
      <p:sp>
        <p:nvSpPr>
          <p:cNvPr id="24" name="Rectangle à coins arrondis 23"/>
          <p:cNvSpPr/>
          <p:nvPr/>
        </p:nvSpPr>
        <p:spPr>
          <a:xfrm>
            <a:off x="4340156" y="4492615"/>
            <a:ext cx="174190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26" name="Rectangle à coins arrondis 25"/>
          <p:cNvSpPr/>
          <p:nvPr/>
        </p:nvSpPr>
        <p:spPr>
          <a:xfrm>
            <a:off x="6146845" y="3647241"/>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25 H</a:t>
            </a:r>
            <a:endParaRPr lang="fr-FR" sz="2400" b="1" dirty="0">
              <a:solidFill>
                <a:schemeClr val="tx1"/>
              </a:solidFill>
            </a:endParaRPr>
          </a:p>
        </p:txBody>
      </p:sp>
      <p:sp>
        <p:nvSpPr>
          <p:cNvPr id="27" name="Rectangle à coins arrondis 26"/>
          <p:cNvSpPr/>
          <p:nvPr/>
        </p:nvSpPr>
        <p:spPr>
          <a:xfrm>
            <a:off x="6146845" y="4077915"/>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27 H</a:t>
            </a:r>
            <a:endParaRPr lang="fr-FR" sz="2400" b="1" dirty="0">
              <a:solidFill>
                <a:schemeClr val="tx1"/>
              </a:solidFill>
            </a:endParaRPr>
          </a:p>
        </p:txBody>
      </p:sp>
      <p:sp>
        <p:nvSpPr>
          <p:cNvPr id="28" name="Rectangle à coins arrondis 27"/>
          <p:cNvSpPr/>
          <p:nvPr/>
        </p:nvSpPr>
        <p:spPr>
          <a:xfrm>
            <a:off x="6146844" y="4493887"/>
            <a:ext cx="1755357"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3SA</a:t>
            </a:r>
            <a:endParaRPr lang="fr-FR" sz="2400" b="1" dirty="0">
              <a:solidFill>
                <a:schemeClr val="tx1"/>
              </a:solidFill>
            </a:endParaRPr>
          </a:p>
        </p:txBody>
      </p:sp>
      <p:sp>
        <p:nvSpPr>
          <p:cNvPr id="29" name="Rectangle à coins arrondis 28"/>
          <p:cNvSpPr/>
          <p:nvPr/>
        </p:nvSpPr>
        <p:spPr>
          <a:xfrm>
            <a:off x="7966983" y="2115115"/>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R 6</a:t>
            </a:r>
          </a:p>
          <a:p>
            <a:r>
              <a:rPr lang="fr-FR" sz="2400" dirty="0" smtClean="0">
                <a:solidFill>
                  <a:srgbClr val="FF0000"/>
                </a:solidFill>
              </a:rPr>
              <a:t>♥ </a:t>
            </a:r>
            <a:r>
              <a:rPr lang="fr-FR" sz="2400" b="1" dirty="0" smtClean="0">
                <a:solidFill>
                  <a:schemeClr val="tx1"/>
                </a:solidFill>
              </a:rPr>
              <a:t>D V 9</a:t>
            </a:r>
          </a:p>
          <a:p>
            <a:r>
              <a:rPr lang="fr-FR" sz="2400" dirty="0" smtClean="0">
                <a:solidFill>
                  <a:srgbClr val="FFC000"/>
                </a:solidFill>
              </a:rPr>
              <a:t>♦ </a:t>
            </a:r>
            <a:r>
              <a:rPr lang="fr-FR" sz="2400" b="1" dirty="0">
                <a:solidFill>
                  <a:schemeClr val="tx1"/>
                </a:solidFill>
              </a:rPr>
              <a:t>A V 6 3 2</a:t>
            </a:r>
          </a:p>
          <a:p>
            <a:r>
              <a:rPr lang="fr-FR" sz="2400" dirty="0">
                <a:solidFill>
                  <a:srgbClr val="00B050"/>
                </a:solidFill>
              </a:rPr>
              <a:t>♣ </a:t>
            </a:r>
            <a:r>
              <a:rPr lang="fr-FR" sz="2400" b="1" dirty="0">
                <a:solidFill>
                  <a:schemeClr val="tx1"/>
                </a:solidFill>
              </a:rPr>
              <a:t>R 7</a:t>
            </a:r>
          </a:p>
        </p:txBody>
      </p:sp>
      <p:sp>
        <p:nvSpPr>
          <p:cNvPr id="30" name="Rectangle à coins arrondis 29"/>
          <p:cNvSpPr/>
          <p:nvPr/>
        </p:nvSpPr>
        <p:spPr>
          <a:xfrm>
            <a:off x="7966983" y="3656964"/>
            <a:ext cx="1755356"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33 H</a:t>
            </a:r>
            <a:endParaRPr lang="fr-FR" sz="2400" b="1" dirty="0">
              <a:solidFill>
                <a:schemeClr val="tx1"/>
              </a:solidFill>
            </a:endParaRPr>
          </a:p>
        </p:txBody>
      </p:sp>
      <p:sp>
        <p:nvSpPr>
          <p:cNvPr id="31" name="Rectangle à coins arrondis 30"/>
          <p:cNvSpPr/>
          <p:nvPr/>
        </p:nvSpPr>
        <p:spPr>
          <a:xfrm>
            <a:off x="7966983" y="4087638"/>
            <a:ext cx="1755356"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35 H</a:t>
            </a:r>
            <a:endParaRPr lang="fr-FR" sz="2400" b="1" dirty="0">
              <a:solidFill>
                <a:schemeClr val="tx1"/>
              </a:solidFill>
            </a:endParaRPr>
          </a:p>
        </p:txBody>
      </p:sp>
      <p:sp>
        <p:nvSpPr>
          <p:cNvPr id="32" name="Rectangle à coins arrondis 31"/>
          <p:cNvSpPr/>
          <p:nvPr/>
        </p:nvSpPr>
        <p:spPr>
          <a:xfrm>
            <a:off x="7966983" y="4503610"/>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6SA</a:t>
            </a:r>
            <a:endParaRPr lang="fr-FR" sz="2400" b="1" dirty="0">
              <a:solidFill>
                <a:schemeClr val="tx1"/>
              </a:solidFill>
            </a:endParaRPr>
          </a:p>
        </p:txBody>
      </p:sp>
      <p:sp>
        <p:nvSpPr>
          <p:cNvPr id="34" name="Rectangle à coins arrondis 33"/>
          <p:cNvSpPr/>
          <p:nvPr/>
        </p:nvSpPr>
        <p:spPr>
          <a:xfrm>
            <a:off x="9787121" y="3656328"/>
            <a:ext cx="1755355" cy="3800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37 H</a:t>
            </a:r>
            <a:endParaRPr lang="fr-FR" sz="2400" b="1" dirty="0">
              <a:solidFill>
                <a:schemeClr val="tx1"/>
              </a:solidFill>
            </a:endParaRPr>
          </a:p>
        </p:txBody>
      </p:sp>
      <p:sp>
        <p:nvSpPr>
          <p:cNvPr id="35" name="Rectangle à coins arrondis 34"/>
          <p:cNvSpPr/>
          <p:nvPr/>
        </p:nvSpPr>
        <p:spPr>
          <a:xfrm>
            <a:off x="9787121" y="4087002"/>
            <a:ext cx="1755355" cy="37072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39 H</a:t>
            </a:r>
            <a:endParaRPr lang="fr-FR" sz="2400" b="1" dirty="0">
              <a:solidFill>
                <a:schemeClr val="tx1"/>
              </a:solidFill>
            </a:endParaRPr>
          </a:p>
        </p:txBody>
      </p:sp>
      <p:sp>
        <p:nvSpPr>
          <p:cNvPr id="36" name="Rectangle à coins arrondis 35"/>
          <p:cNvSpPr/>
          <p:nvPr/>
        </p:nvSpPr>
        <p:spPr>
          <a:xfrm>
            <a:off x="9787121" y="4502974"/>
            <a:ext cx="1755356" cy="33097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7SA</a:t>
            </a:r>
            <a:endParaRPr lang="fr-FR" sz="2400" b="1" dirty="0">
              <a:solidFill>
                <a:schemeClr val="tx1"/>
              </a:solidFill>
            </a:endParaRPr>
          </a:p>
        </p:txBody>
      </p:sp>
      <p:sp>
        <p:nvSpPr>
          <p:cNvPr id="37" name="Rectangle à coins arrondis 36"/>
          <p:cNvSpPr/>
          <p:nvPr/>
        </p:nvSpPr>
        <p:spPr>
          <a:xfrm>
            <a:off x="9787121" y="21150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R D</a:t>
            </a:r>
          </a:p>
          <a:p>
            <a:r>
              <a:rPr lang="fr-FR" sz="2400" dirty="0">
                <a:solidFill>
                  <a:srgbClr val="FF0000"/>
                </a:solidFill>
              </a:rPr>
              <a:t>♥ </a:t>
            </a:r>
            <a:r>
              <a:rPr lang="fr-FR" sz="2400" b="1" dirty="0">
                <a:solidFill>
                  <a:schemeClr val="tx1"/>
                </a:solidFill>
              </a:rPr>
              <a:t>D V 8</a:t>
            </a:r>
          </a:p>
          <a:p>
            <a:r>
              <a:rPr lang="fr-FR" sz="2400" dirty="0">
                <a:solidFill>
                  <a:srgbClr val="FFC000"/>
                </a:solidFill>
              </a:rPr>
              <a:t>♦ </a:t>
            </a:r>
            <a:r>
              <a:rPr lang="fr-FR" sz="2400" b="1" dirty="0">
                <a:solidFill>
                  <a:schemeClr val="tx1"/>
                </a:solidFill>
              </a:rPr>
              <a:t>A 9 5</a:t>
            </a:r>
          </a:p>
          <a:p>
            <a:r>
              <a:rPr lang="fr-FR" sz="2400" dirty="0">
                <a:solidFill>
                  <a:srgbClr val="00B050"/>
                </a:solidFill>
              </a:rPr>
              <a:t>♣ </a:t>
            </a:r>
            <a:r>
              <a:rPr lang="fr-FR" sz="2400" b="1" dirty="0">
                <a:solidFill>
                  <a:schemeClr val="tx1"/>
                </a:solidFill>
              </a:rPr>
              <a:t>A D 6 4</a:t>
            </a:r>
          </a:p>
        </p:txBody>
      </p:sp>
      <p:sp>
        <p:nvSpPr>
          <p:cNvPr id="38" name="Rectangle à coins arrondis 37"/>
          <p:cNvSpPr/>
          <p:nvPr/>
        </p:nvSpPr>
        <p:spPr>
          <a:xfrm>
            <a:off x="6146845" y="21150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3</a:t>
            </a:r>
          </a:p>
          <a:p>
            <a:r>
              <a:rPr lang="fr-FR" sz="2400" dirty="0">
                <a:solidFill>
                  <a:srgbClr val="FF0000"/>
                </a:solidFill>
              </a:rPr>
              <a:t>♥ </a:t>
            </a:r>
            <a:r>
              <a:rPr lang="fr-FR" sz="2400" b="1" dirty="0">
                <a:solidFill>
                  <a:schemeClr val="tx1"/>
                </a:solidFill>
              </a:rPr>
              <a:t>R V 7 2</a:t>
            </a:r>
          </a:p>
          <a:p>
            <a:r>
              <a:rPr lang="fr-FR" sz="2400" dirty="0">
                <a:solidFill>
                  <a:srgbClr val="FFC000"/>
                </a:solidFill>
              </a:rPr>
              <a:t>♦ </a:t>
            </a:r>
            <a:r>
              <a:rPr lang="fr-FR" sz="2400" b="1" dirty="0">
                <a:solidFill>
                  <a:schemeClr val="tx1"/>
                </a:solidFill>
              </a:rPr>
              <a:t>D 5 4</a:t>
            </a:r>
          </a:p>
          <a:p>
            <a:r>
              <a:rPr lang="fr-FR" sz="2400" dirty="0">
                <a:solidFill>
                  <a:srgbClr val="00B050"/>
                </a:solidFill>
              </a:rPr>
              <a:t>♣ </a:t>
            </a:r>
            <a:r>
              <a:rPr lang="fr-FR" sz="2400" b="1" dirty="0">
                <a:solidFill>
                  <a:schemeClr val="tx1"/>
                </a:solidFill>
              </a:rPr>
              <a:t>10 9 6 4</a:t>
            </a:r>
          </a:p>
        </p:txBody>
      </p:sp>
      <p:sp>
        <p:nvSpPr>
          <p:cNvPr id="39" name="Rectangle à coins arrondis 38"/>
          <p:cNvSpPr/>
          <p:nvPr/>
        </p:nvSpPr>
        <p:spPr>
          <a:xfrm>
            <a:off x="4326707" y="21150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A D 6 3</a:t>
            </a:r>
          </a:p>
          <a:p>
            <a:r>
              <a:rPr lang="fr-FR" sz="2400" dirty="0">
                <a:solidFill>
                  <a:srgbClr val="FF0000"/>
                </a:solidFill>
              </a:rPr>
              <a:t>♥ </a:t>
            </a:r>
            <a:r>
              <a:rPr lang="fr-FR" sz="2400" b="1" dirty="0">
                <a:solidFill>
                  <a:schemeClr val="tx1"/>
                </a:solidFill>
              </a:rPr>
              <a:t>R V 4</a:t>
            </a:r>
          </a:p>
          <a:p>
            <a:r>
              <a:rPr lang="fr-FR" sz="2400" dirty="0">
                <a:solidFill>
                  <a:srgbClr val="FFC000"/>
                </a:solidFill>
              </a:rPr>
              <a:t>♦ </a:t>
            </a:r>
            <a:r>
              <a:rPr lang="fr-FR" sz="2400" b="1" dirty="0">
                <a:solidFill>
                  <a:schemeClr val="tx1"/>
                </a:solidFill>
              </a:rPr>
              <a:t>D 7 5</a:t>
            </a:r>
          </a:p>
          <a:p>
            <a:r>
              <a:rPr lang="fr-FR" sz="2400" dirty="0">
                <a:solidFill>
                  <a:srgbClr val="00B050"/>
                </a:solidFill>
              </a:rPr>
              <a:t>♣ </a:t>
            </a:r>
            <a:r>
              <a:rPr lang="fr-FR" sz="2400" b="1" dirty="0">
                <a:solidFill>
                  <a:schemeClr val="tx1"/>
                </a:solidFill>
              </a:rPr>
              <a:t>V 6 4</a:t>
            </a:r>
          </a:p>
        </p:txBody>
      </p:sp>
      <p:sp>
        <p:nvSpPr>
          <p:cNvPr id="40" name="Rectangle à coins arrondis 39"/>
          <p:cNvSpPr/>
          <p:nvPr/>
        </p:nvSpPr>
        <p:spPr>
          <a:xfrm>
            <a:off x="2506568" y="2115056"/>
            <a:ext cx="175535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R 6 3</a:t>
            </a:r>
          </a:p>
          <a:p>
            <a:r>
              <a:rPr lang="fr-FR" sz="2400" dirty="0">
                <a:solidFill>
                  <a:srgbClr val="FF0000"/>
                </a:solidFill>
              </a:rPr>
              <a:t>♥ </a:t>
            </a:r>
            <a:r>
              <a:rPr lang="fr-FR" sz="2400" b="1" dirty="0">
                <a:solidFill>
                  <a:schemeClr val="tx1"/>
                </a:solidFill>
              </a:rPr>
              <a:t>D 7 5 2</a:t>
            </a:r>
          </a:p>
          <a:p>
            <a:r>
              <a:rPr lang="fr-FR" sz="2400" dirty="0">
                <a:solidFill>
                  <a:srgbClr val="FFC000"/>
                </a:solidFill>
              </a:rPr>
              <a:t>♦ </a:t>
            </a:r>
            <a:r>
              <a:rPr lang="fr-FR" sz="2400" b="1" dirty="0">
                <a:solidFill>
                  <a:schemeClr val="tx1"/>
                </a:solidFill>
              </a:rPr>
              <a:t>V 5 3</a:t>
            </a:r>
          </a:p>
          <a:p>
            <a:r>
              <a:rPr lang="fr-FR" sz="2400" dirty="0">
                <a:solidFill>
                  <a:srgbClr val="00B050"/>
                </a:solidFill>
              </a:rPr>
              <a:t>♣ </a:t>
            </a:r>
            <a:r>
              <a:rPr lang="fr-FR" sz="2400" b="1" dirty="0">
                <a:solidFill>
                  <a:schemeClr val="tx1"/>
                </a:solidFill>
              </a:rPr>
              <a:t>10 9 8</a:t>
            </a:r>
          </a:p>
        </p:txBody>
      </p:sp>
      <p:sp>
        <p:nvSpPr>
          <p:cNvPr id="41" name="ZoneTexte 40"/>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3118319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16" presetClass="entr" presetSubtype="21"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inVertical)">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childTnLst>
                          </p:cTn>
                        </p:par>
                      </p:childTnLst>
                    </p:cTn>
                  </p:par>
                  <p:par>
                    <p:cTn id="59" fill="hold">
                      <p:stCondLst>
                        <p:cond delay="indefinite"/>
                      </p:stCondLst>
                      <p:childTnLst>
                        <p:par>
                          <p:cTn id="60" fill="hold">
                            <p:stCondLst>
                              <p:cond delay="0"/>
                            </p:stCondLst>
                            <p:childTnLst>
                              <p:par>
                                <p:cTn id="61" presetID="16" presetClass="entr" presetSubtype="21"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barn(inVertical)">
                                      <p:cBhvr>
                                        <p:cTn id="63" dur="500"/>
                                        <p:tgtEl>
                                          <p:spTgt spid="22"/>
                                        </p:tgtEl>
                                      </p:cBhvr>
                                    </p:animEffect>
                                  </p:childTnLst>
                                </p:cTn>
                              </p:par>
                            </p:childTnLst>
                          </p:cTn>
                        </p:par>
                      </p:childTnLst>
                    </p:cTn>
                  </p:par>
                  <p:par>
                    <p:cTn id="64" fill="hold">
                      <p:stCondLst>
                        <p:cond delay="indefinite"/>
                      </p:stCondLst>
                      <p:childTnLst>
                        <p:par>
                          <p:cTn id="65" fill="hold">
                            <p:stCondLst>
                              <p:cond delay="0"/>
                            </p:stCondLst>
                            <p:childTnLst>
                              <p:par>
                                <p:cTn id="66" presetID="16" presetClass="entr" presetSubtype="21" fill="hold" grpId="0"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barn(inVertical)">
                                      <p:cBhvr>
                                        <p:cTn id="68" dur="500"/>
                                        <p:tgtEl>
                                          <p:spTgt spid="23"/>
                                        </p:tgtEl>
                                      </p:cBhvr>
                                    </p:animEffect>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barn(inVertical)">
                                      <p:cBhvr>
                                        <p:cTn id="73" dur="500"/>
                                        <p:tgtEl>
                                          <p:spTgt spid="24"/>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p:cTn id="78" dur="500" fill="hold"/>
                                        <p:tgtEl>
                                          <p:spTgt spid="38"/>
                                        </p:tgtEl>
                                        <p:attrNameLst>
                                          <p:attrName>ppt_w</p:attrName>
                                        </p:attrNameLst>
                                      </p:cBhvr>
                                      <p:tavLst>
                                        <p:tav tm="0">
                                          <p:val>
                                            <p:fltVal val="0"/>
                                          </p:val>
                                        </p:tav>
                                        <p:tav tm="100000">
                                          <p:val>
                                            <p:strVal val="#ppt_w"/>
                                          </p:val>
                                        </p:tav>
                                      </p:tavLst>
                                    </p:anim>
                                    <p:anim calcmode="lin" valueType="num">
                                      <p:cBhvr>
                                        <p:cTn id="79" dur="500" fill="hold"/>
                                        <p:tgtEl>
                                          <p:spTgt spid="38"/>
                                        </p:tgtEl>
                                        <p:attrNameLst>
                                          <p:attrName>ppt_h</p:attrName>
                                        </p:attrNameLst>
                                      </p:cBhvr>
                                      <p:tavLst>
                                        <p:tav tm="0">
                                          <p:val>
                                            <p:fltVal val="0"/>
                                          </p:val>
                                        </p:tav>
                                        <p:tav tm="100000">
                                          <p:val>
                                            <p:strVal val="#ppt_h"/>
                                          </p:val>
                                        </p:tav>
                                      </p:tavLst>
                                    </p:anim>
                                    <p:animEffect transition="in" filter="fade">
                                      <p:cBhvr>
                                        <p:cTn id="80" dur="500"/>
                                        <p:tgtEl>
                                          <p:spTgt spid="38"/>
                                        </p:tgtEl>
                                      </p:cBhvr>
                                    </p:animEffect>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barn(inVertical)">
                                      <p:cBhvr>
                                        <p:cTn id="85" dur="500"/>
                                        <p:tgtEl>
                                          <p:spTgt spid="26"/>
                                        </p:tgtEl>
                                      </p:cBhvr>
                                    </p:animEffect>
                                  </p:childTnLst>
                                </p:cTn>
                              </p:par>
                            </p:childTnLst>
                          </p:cTn>
                        </p:par>
                      </p:childTnLst>
                    </p:cTn>
                  </p:par>
                  <p:par>
                    <p:cTn id="86" fill="hold">
                      <p:stCondLst>
                        <p:cond delay="indefinite"/>
                      </p:stCondLst>
                      <p:childTnLst>
                        <p:par>
                          <p:cTn id="87" fill="hold">
                            <p:stCondLst>
                              <p:cond delay="0"/>
                            </p:stCondLst>
                            <p:childTnLst>
                              <p:par>
                                <p:cTn id="88" presetID="16" presetClass="entr" presetSubtype="21" fill="hold" grpId="0" nodeType="click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barn(inVertical)">
                                      <p:cBhvr>
                                        <p:cTn id="90" dur="500"/>
                                        <p:tgtEl>
                                          <p:spTgt spid="27"/>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barn(inVertical)">
                                      <p:cBhvr>
                                        <p:cTn id="95" dur="50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500" fill="hold"/>
                                        <p:tgtEl>
                                          <p:spTgt spid="29"/>
                                        </p:tgtEl>
                                        <p:attrNameLst>
                                          <p:attrName>ppt_w</p:attrName>
                                        </p:attrNameLst>
                                      </p:cBhvr>
                                      <p:tavLst>
                                        <p:tav tm="0">
                                          <p:val>
                                            <p:fltVal val="0"/>
                                          </p:val>
                                        </p:tav>
                                        <p:tav tm="100000">
                                          <p:val>
                                            <p:strVal val="#ppt_w"/>
                                          </p:val>
                                        </p:tav>
                                      </p:tavLst>
                                    </p:anim>
                                    <p:anim calcmode="lin" valueType="num">
                                      <p:cBhvr>
                                        <p:cTn id="101" dur="500" fill="hold"/>
                                        <p:tgtEl>
                                          <p:spTgt spid="29"/>
                                        </p:tgtEl>
                                        <p:attrNameLst>
                                          <p:attrName>ppt_h</p:attrName>
                                        </p:attrNameLst>
                                      </p:cBhvr>
                                      <p:tavLst>
                                        <p:tav tm="0">
                                          <p:val>
                                            <p:fltVal val="0"/>
                                          </p:val>
                                        </p:tav>
                                        <p:tav tm="100000">
                                          <p:val>
                                            <p:strVal val="#ppt_h"/>
                                          </p:val>
                                        </p:tav>
                                      </p:tavLst>
                                    </p:anim>
                                    <p:animEffect transition="in" filter="fade">
                                      <p:cBhvr>
                                        <p:cTn id="102" dur="500"/>
                                        <p:tgtEl>
                                          <p:spTgt spid="29"/>
                                        </p:tgtEl>
                                      </p:cBhvr>
                                    </p:animEffect>
                                  </p:childTnLst>
                                </p:cTn>
                              </p:par>
                            </p:childTnLst>
                          </p:cTn>
                        </p:par>
                      </p:childTnLst>
                    </p:cTn>
                  </p:par>
                  <p:par>
                    <p:cTn id="103" fill="hold">
                      <p:stCondLst>
                        <p:cond delay="indefinite"/>
                      </p:stCondLst>
                      <p:childTnLst>
                        <p:par>
                          <p:cTn id="104" fill="hold">
                            <p:stCondLst>
                              <p:cond delay="0"/>
                            </p:stCondLst>
                            <p:childTnLst>
                              <p:par>
                                <p:cTn id="105" presetID="16" presetClass="entr" presetSubtype="21" fill="hold" grpId="0" nodeType="click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barn(inVertical)">
                                      <p:cBhvr>
                                        <p:cTn id="107" dur="500"/>
                                        <p:tgtEl>
                                          <p:spTgt spid="30"/>
                                        </p:tgtEl>
                                      </p:cBhvr>
                                    </p:animEffect>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grpId="0" nodeType="click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barn(inVertical)">
                                      <p:cBhvr>
                                        <p:cTn id="112" dur="500"/>
                                        <p:tgtEl>
                                          <p:spTgt spid="31"/>
                                        </p:tgtEl>
                                      </p:cBhvr>
                                    </p:animEffect>
                                  </p:childTnLst>
                                </p:cTn>
                              </p:par>
                            </p:childTnLst>
                          </p:cTn>
                        </p:par>
                      </p:childTnLst>
                    </p:cTn>
                  </p:par>
                  <p:par>
                    <p:cTn id="113" fill="hold">
                      <p:stCondLst>
                        <p:cond delay="indefinite"/>
                      </p:stCondLst>
                      <p:childTnLst>
                        <p:par>
                          <p:cTn id="114" fill="hold">
                            <p:stCondLst>
                              <p:cond delay="0"/>
                            </p:stCondLst>
                            <p:childTnLst>
                              <p:par>
                                <p:cTn id="115" presetID="16" presetClass="entr" presetSubtype="21" fill="hold" grpId="0" nodeType="clickEffect">
                                  <p:stCondLst>
                                    <p:cond delay="0"/>
                                  </p:stCondLst>
                                  <p:childTnLst>
                                    <p:set>
                                      <p:cBhvr>
                                        <p:cTn id="116" dur="1" fill="hold">
                                          <p:stCondLst>
                                            <p:cond delay="0"/>
                                          </p:stCondLst>
                                        </p:cTn>
                                        <p:tgtEl>
                                          <p:spTgt spid="32"/>
                                        </p:tgtEl>
                                        <p:attrNameLst>
                                          <p:attrName>style.visibility</p:attrName>
                                        </p:attrNameLst>
                                      </p:cBhvr>
                                      <p:to>
                                        <p:strVal val="visible"/>
                                      </p:to>
                                    </p:set>
                                    <p:animEffect transition="in" filter="barn(inVertical)">
                                      <p:cBhvr>
                                        <p:cTn id="117" dur="500"/>
                                        <p:tgtEl>
                                          <p:spTgt spid="32"/>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37"/>
                                        </p:tgtEl>
                                        <p:attrNameLst>
                                          <p:attrName>style.visibility</p:attrName>
                                        </p:attrNameLst>
                                      </p:cBhvr>
                                      <p:to>
                                        <p:strVal val="visible"/>
                                      </p:to>
                                    </p:set>
                                    <p:anim calcmode="lin" valueType="num">
                                      <p:cBhvr>
                                        <p:cTn id="122" dur="500" fill="hold"/>
                                        <p:tgtEl>
                                          <p:spTgt spid="37"/>
                                        </p:tgtEl>
                                        <p:attrNameLst>
                                          <p:attrName>ppt_w</p:attrName>
                                        </p:attrNameLst>
                                      </p:cBhvr>
                                      <p:tavLst>
                                        <p:tav tm="0">
                                          <p:val>
                                            <p:fltVal val="0"/>
                                          </p:val>
                                        </p:tav>
                                        <p:tav tm="100000">
                                          <p:val>
                                            <p:strVal val="#ppt_w"/>
                                          </p:val>
                                        </p:tav>
                                      </p:tavLst>
                                    </p:anim>
                                    <p:anim calcmode="lin" valueType="num">
                                      <p:cBhvr>
                                        <p:cTn id="123" dur="500" fill="hold"/>
                                        <p:tgtEl>
                                          <p:spTgt spid="37"/>
                                        </p:tgtEl>
                                        <p:attrNameLst>
                                          <p:attrName>ppt_h</p:attrName>
                                        </p:attrNameLst>
                                      </p:cBhvr>
                                      <p:tavLst>
                                        <p:tav tm="0">
                                          <p:val>
                                            <p:fltVal val="0"/>
                                          </p:val>
                                        </p:tav>
                                        <p:tav tm="100000">
                                          <p:val>
                                            <p:strVal val="#ppt_h"/>
                                          </p:val>
                                        </p:tav>
                                      </p:tavLst>
                                    </p:anim>
                                    <p:animEffect transition="in" filter="fade">
                                      <p:cBhvr>
                                        <p:cTn id="124" dur="500"/>
                                        <p:tgtEl>
                                          <p:spTgt spid="37"/>
                                        </p:tgtEl>
                                      </p:cBhvr>
                                    </p:animEffect>
                                  </p:childTnLst>
                                </p:cTn>
                              </p:par>
                            </p:childTnLst>
                          </p:cTn>
                        </p:par>
                      </p:childTnLst>
                    </p:cTn>
                  </p:par>
                  <p:par>
                    <p:cTn id="125" fill="hold">
                      <p:stCondLst>
                        <p:cond delay="indefinite"/>
                      </p:stCondLst>
                      <p:childTnLst>
                        <p:par>
                          <p:cTn id="126" fill="hold">
                            <p:stCondLst>
                              <p:cond delay="0"/>
                            </p:stCondLst>
                            <p:childTnLst>
                              <p:par>
                                <p:cTn id="127" presetID="16" presetClass="entr" presetSubtype="21" fill="hold" grpId="0" nodeType="click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barn(inVertical)">
                                      <p:cBhvr>
                                        <p:cTn id="129" dur="500"/>
                                        <p:tgtEl>
                                          <p:spTgt spid="34"/>
                                        </p:tgtEl>
                                      </p:cBhvr>
                                    </p:animEffect>
                                  </p:childTnLst>
                                </p:cTn>
                              </p:par>
                            </p:childTnLst>
                          </p:cTn>
                        </p:par>
                      </p:childTnLst>
                    </p:cTn>
                  </p:par>
                  <p:par>
                    <p:cTn id="130" fill="hold">
                      <p:stCondLst>
                        <p:cond delay="indefinite"/>
                      </p:stCondLst>
                      <p:childTnLst>
                        <p:par>
                          <p:cTn id="131" fill="hold">
                            <p:stCondLst>
                              <p:cond delay="0"/>
                            </p:stCondLst>
                            <p:childTnLst>
                              <p:par>
                                <p:cTn id="132" presetID="16" presetClass="entr" presetSubtype="21" fill="hold" grpId="0" nodeType="clickEffect">
                                  <p:stCondLst>
                                    <p:cond delay="0"/>
                                  </p:stCondLst>
                                  <p:childTnLst>
                                    <p:set>
                                      <p:cBhvr>
                                        <p:cTn id="133" dur="1" fill="hold">
                                          <p:stCondLst>
                                            <p:cond delay="0"/>
                                          </p:stCondLst>
                                        </p:cTn>
                                        <p:tgtEl>
                                          <p:spTgt spid="35"/>
                                        </p:tgtEl>
                                        <p:attrNameLst>
                                          <p:attrName>style.visibility</p:attrName>
                                        </p:attrNameLst>
                                      </p:cBhvr>
                                      <p:to>
                                        <p:strVal val="visible"/>
                                      </p:to>
                                    </p:set>
                                    <p:animEffect transition="in" filter="barn(inVertical)">
                                      <p:cBhvr>
                                        <p:cTn id="134" dur="500"/>
                                        <p:tgtEl>
                                          <p:spTgt spid="35"/>
                                        </p:tgtEl>
                                      </p:cBhvr>
                                    </p:animEffect>
                                  </p:childTnLst>
                                </p:cTn>
                              </p:par>
                            </p:childTnLst>
                          </p:cTn>
                        </p:par>
                      </p:childTnLst>
                    </p:cTn>
                  </p:par>
                  <p:par>
                    <p:cTn id="135" fill="hold">
                      <p:stCondLst>
                        <p:cond delay="indefinite"/>
                      </p:stCondLst>
                      <p:childTnLst>
                        <p:par>
                          <p:cTn id="136" fill="hold">
                            <p:stCondLst>
                              <p:cond delay="0"/>
                            </p:stCondLst>
                            <p:childTnLst>
                              <p:par>
                                <p:cTn id="137" presetID="16" presetClass="entr" presetSubtype="21" fill="hold" grpId="0" nodeType="clickEffect">
                                  <p:stCondLst>
                                    <p:cond delay="0"/>
                                  </p:stCondLst>
                                  <p:childTnLst>
                                    <p:set>
                                      <p:cBhvr>
                                        <p:cTn id="138" dur="1" fill="hold">
                                          <p:stCondLst>
                                            <p:cond delay="0"/>
                                          </p:stCondLst>
                                        </p:cTn>
                                        <p:tgtEl>
                                          <p:spTgt spid="36"/>
                                        </p:tgtEl>
                                        <p:attrNameLst>
                                          <p:attrName>style.visibility</p:attrName>
                                        </p:attrNameLst>
                                      </p:cBhvr>
                                      <p:to>
                                        <p:strVal val="visible"/>
                                      </p:to>
                                    </p:set>
                                    <p:animEffect transition="in" filter="barn(inVertical)">
                                      <p:cBhvr>
                                        <p:cTn id="13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1" grpId="0" animBg="1"/>
      <p:bldP spid="12" grpId="0" animBg="1"/>
      <p:bldP spid="22" grpId="0" animBg="1"/>
      <p:bldP spid="23" grpId="0" animBg="1"/>
      <p:bldP spid="24" grpId="0" animBg="1"/>
      <p:bldP spid="26" grpId="0" animBg="1"/>
      <p:bldP spid="27" grpId="0" animBg="1"/>
      <p:bldP spid="28" grpId="0" animBg="1"/>
      <p:bldP spid="29" grpId="0" animBg="1"/>
      <p:bldP spid="30" grpId="0" animBg="1"/>
      <p:bldP spid="31" grpId="0" animBg="1"/>
      <p:bldP spid="32" grpId="0" animBg="1"/>
      <p:bldP spid="34" grpId="0" animBg="1"/>
      <p:bldP spid="35" grpId="0" animBg="1"/>
      <p:bldP spid="36" grpId="0" animBg="1"/>
      <p:bldP spid="37" grpId="0" animBg="1"/>
      <p:bldP spid="38" grpId="0" animBg="1"/>
      <p:bldP spid="39"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1</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pPr>
              <a:lnSpc>
                <a:spcPct val="100000"/>
              </a:lnSpc>
              <a:spcBef>
                <a:spcPts val="0"/>
              </a:spcBef>
              <a:defRPr/>
            </a:pPr>
            <a:r>
              <a:rPr lang="fr-FR" b="1" dirty="0"/>
              <a:t>Principe d’affranchissement des honneurs</a:t>
            </a:r>
            <a:endParaRPr lang="fr-FR" dirty="0"/>
          </a:p>
          <a:p>
            <a:pPr algn="l">
              <a:lnSpc>
                <a:spcPct val="100000"/>
              </a:lnSpc>
              <a:spcBef>
                <a:spcPts val="0"/>
              </a:spcBef>
              <a:defRPr/>
            </a:pPr>
            <a:endParaRPr lang="fr-FR" dirty="0" smtClean="0">
              <a:ea typeface="Segoe UI Black" pitchFamily="34" charset="0"/>
            </a:endParaRPr>
          </a:p>
          <a:p>
            <a:pPr algn="l">
              <a:lnSpc>
                <a:spcPct val="100000"/>
              </a:lnSpc>
              <a:spcBef>
                <a:spcPts val="0"/>
              </a:spcBef>
              <a:defRPr/>
            </a:pPr>
            <a:r>
              <a:rPr lang="fr-FR" dirty="0" smtClean="0">
                <a:latin typeface="Segoe UI Black" pitchFamily="34" charset="0"/>
                <a:ea typeface="Segoe UI Black" pitchFamily="34" charset="0"/>
              </a:rPr>
              <a:t>			</a:t>
            </a:r>
            <a:r>
              <a:rPr lang="fr-FR" dirty="0">
                <a:latin typeface="Segoe UI Black" pitchFamily="34" charset="0"/>
                <a:ea typeface="Segoe UI Black" pitchFamily="34" charset="0"/>
              </a:rPr>
              <a:t>	</a:t>
            </a:r>
            <a:endParaRPr lang="fr-FR" dirty="0" smtClean="0">
              <a:latin typeface="Segoe UI Black" pitchFamily="34" charset="0"/>
              <a:ea typeface="Segoe UI Black" pitchFamily="34" charset="0"/>
            </a:endParaRPr>
          </a:p>
          <a:p>
            <a:pPr algn="l">
              <a:lnSpc>
                <a:spcPct val="100000"/>
              </a:lnSpc>
              <a:spcBef>
                <a:spcPts val="0"/>
              </a:spcBef>
              <a:defRPr/>
            </a:pPr>
            <a:endParaRPr lang="fr-FR" dirty="0">
              <a:latin typeface="Segoe UI Black" pitchFamily="34" charset="0"/>
              <a:ea typeface="Segoe UI Black" pitchFamily="34" charset="0"/>
            </a:endParaRPr>
          </a:p>
          <a:p>
            <a:pPr algn="l">
              <a:lnSpc>
                <a:spcPct val="100000"/>
              </a:lnSpc>
              <a:spcBef>
                <a:spcPts val="0"/>
              </a:spcBef>
              <a:defRPr/>
            </a:pPr>
            <a:r>
              <a:rPr lang="fr-FR" b="1" dirty="0" smtClean="0"/>
              <a:t>	</a:t>
            </a:r>
            <a:r>
              <a:rPr lang="fr-FR" b="1" dirty="0"/>
              <a:t>		</a:t>
            </a:r>
            <a:endParaRPr lang="fr-FR" b="1" dirty="0" smtClean="0"/>
          </a:p>
          <a:p>
            <a:pPr algn="l">
              <a:lnSpc>
                <a:spcPct val="100000"/>
              </a:lnSpc>
              <a:spcBef>
                <a:spcPts val="0"/>
              </a:spcBef>
              <a:defRPr/>
            </a:pPr>
            <a:r>
              <a:rPr lang="fr-FR" dirty="0">
                <a:latin typeface="Segoe UI Black" pitchFamily="34" charset="0"/>
                <a:ea typeface="Segoe UI Black" pitchFamily="34" charset="0"/>
              </a:rPr>
              <a:t>			</a:t>
            </a:r>
            <a:endParaRPr lang="fr-FR" dirty="0" smtClean="0">
              <a:ea typeface="Segoe UI Black" pitchFamily="34" charset="0"/>
            </a:endParaRPr>
          </a:p>
        </p:txBody>
      </p:sp>
      <p:graphicFrame>
        <p:nvGraphicFramePr>
          <p:cNvPr id="7" name="Tableau 6"/>
          <p:cNvGraphicFramePr>
            <a:graphicFrameLocks noGrp="1"/>
          </p:cNvGraphicFramePr>
          <p:nvPr>
            <p:extLst>
              <p:ext uri="{D42A27DB-BD31-4B8C-83A1-F6EECF244321}">
                <p14:modId xmlns:p14="http://schemas.microsoft.com/office/powerpoint/2010/main" val="3563582939"/>
              </p:ext>
            </p:extLst>
          </p:nvPr>
        </p:nvGraphicFramePr>
        <p:xfrm>
          <a:off x="230659" y="1242341"/>
          <a:ext cx="2965620" cy="11988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a:t>
                      </a:r>
                      <a:endParaRPr lang="fr-FR" b="1" dirty="0"/>
                    </a:p>
                  </a:txBody>
                  <a:tcPr/>
                </a:tc>
                <a:tc>
                  <a:txBody>
                    <a:bodyPr/>
                    <a:lstStyle/>
                    <a:p>
                      <a:pPr algn="ct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a:txBody>
                    <a:bodyPr/>
                    <a:lstStyle/>
                    <a:p>
                      <a:pPr algn="ctr"/>
                      <a:endParaRPr lang="fr-FR" b="1" dirty="0"/>
                    </a:p>
                  </a:txBody>
                  <a:tcPr/>
                </a:tc>
              </a:tr>
              <a:tr h="370840">
                <a:tc gridSpan="4">
                  <a:txBody>
                    <a:bodyPr/>
                    <a:lstStyle/>
                    <a:p>
                      <a:pPr algn="ctr"/>
                      <a:endParaRPr lang="fr-FR" sz="2400" b="1" dirty="0"/>
                    </a:p>
                  </a:txBody>
                  <a:tcPr>
                    <a:noFill/>
                  </a:tcPr>
                </a:tc>
                <a:tc hMerge="1">
                  <a:txBody>
                    <a:bodyPr/>
                    <a:lstStyle/>
                    <a:p>
                      <a:pPr algn="ctr"/>
                      <a:endParaRPr lang="fr-FR" b="1"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hMerge="1">
                  <a:txBody>
                    <a:bodyPr/>
                    <a:lstStyle/>
                    <a:p>
                      <a:pPr algn="ctr"/>
                      <a:endParaRPr lang="fr-FR" b="1" dirty="0"/>
                    </a:p>
                  </a:txBody>
                  <a:tcPr/>
                </a:tc>
              </a:tr>
            </a:tbl>
          </a:graphicData>
        </a:graphic>
      </p:graphicFrame>
      <p:sp>
        <p:nvSpPr>
          <p:cNvPr id="6" name="ZoneTexte 5"/>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3072881" y="381792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accent1">
                    <a:lumMod val="20000"/>
                    <a:lumOff val="80000"/>
                  </a:schemeClr>
                </a:solidFill>
              </a:rPr>
              <a:t>8 7 4</a:t>
            </a:r>
          </a:p>
          <a:p>
            <a:r>
              <a:rPr lang="fr-FR" sz="2400" dirty="0" smtClean="0">
                <a:solidFill>
                  <a:srgbClr val="FF0000"/>
                </a:solidFill>
              </a:rPr>
              <a:t>♥ </a:t>
            </a:r>
            <a:r>
              <a:rPr lang="fr-FR" sz="2400" b="1" dirty="0">
                <a:solidFill>
                  <a:schemeClr val="accent1">
                    <a:lumMod val="20000"/>
                    <a:lumOff val="80000"/>
                  </a:schemeClr>
                </a:solidFill>
              </a:rPr>
              <a:t>10 9 8 </a:t>
            </a:r>
            <a:r>
              <a:rPr lang="fr-FR" sz="2400" b="1" dirty="0" smtClean="0">
                <a:solidFill>
                  <a:schemeClr val="accent1">
                    <a:lumMod val="20000"/>
                    <a:lumOff val="80000"/>
                  </a:schemeClr>
                </a:solidFill>
              </a:rPr>
              <a:t>6</a:t>
            </a:r>
          </a:p>
          <a:p>
            <a:r>
              <a:rPr lang="fr-FR" sz="2400" dirty="0" smtClean="0">
                <a:solidFill>
                  <a:srgbClr val="FFC000"/>
                </a:solidFill>
              </a:rPr>
              <a:t>♦ </a:t>
            </a:r>
            <a:r>
              <a:rPr lang="fr-FR" sz="2400" b="1" dirty="0">
                <a:solidFill>
                  <a:schemeClr val="accent1">
                    <a:lumMod val="20000"/>
                    <a:lumOff val="80000"/>
                  </a:schemeClr>
                </a:solidFill>
              </a:rPr>
              <a:t>R 4</a:t>
            </a:r>
            <a:endParaRPr lang="fr-FR" sz="2400" b="1" dirty="0" smtClean="0">
              <a:solidFill>
                <a:schemeClr val="accent1">
                  <a:lumMod val="20000"/>
                  <a:lumOff val="80000"/>
                </a:schemeClr>
              </a:solidFill>
            </a:endParaRPr>
          </a:p>
          <a:p>
            <a:pPr>
              <a:defRPr/>
            </a:pPr>
            <a:r>
              <a:rPr lang="fr-FR" sz="2400" dirty="0" smtClean="0">
                <a:solidFill>
                  <a:srgbClr val="00B050"/>
                </a:solidFill>
              </a:rPr>
              <a:t>♣ </a:t>
            </a:r>
            <a:r>
              <a:rPr lang="fr-FR" sz="2400" b="1" dirty="0">
                <a:solidFill>
                  <a:schemeClr val="accent1">
                    <a:lumMod val="20000"/>
                    <a:lumOff val="80000"/>
                  </a:schemeClr>
                </a:solidFill>
              </a:rPr>
              <a:t>R D 10 3</a:t>
            </a:r>
            <a:endParaRPr lang="fr-FR" sz="2400" dirty="0">
              <a:solidFill>
                <a:schemeClr val="accent1">
                  <a:lumMod val="20000"/>
                  <a:lumOff val="80000"/>
                </a:schemeClr>
              </a:solidFill>
            </a:endParaRPr>
          </a:p>
        </p:txBody>
      </p:sp>
      <p:sp>
        <p:nvSpPr>
          <p:cNvPr id="11" name="Rectangle à coins arrondis 10"/>
          <p:cNvSpPr/>
          <p:nvPr/>
        </p:nvSpPr>
        <p:spPr>
          <a:xfrm>
            <a:off x="1651770" y="5194635"/>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9 3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D 7 5 </a:t>
            </a:r>
            <a:endParaRPr lang="fr-FR" sz="2400" b="1" dirty="0" smtClean="0">
              <a:solidFill>
                <a:schemeClr val="dk1"/>
              </a:solidFill>
            </a:endParaRPr>
          </a:p>
          <a:p>
            <a:r>
              <a:rPr lang="fr-FR" sz="2400" dirty="0" smtClean="0">
                <a:solidFill>
                  <a:srgbClr val="FFC000"/>
                </a:solidFill>
              </a:rPr>
              <a:t>♦ </a:t>
            </a:r>
            <a:r>
              <a:rPr lang="fr-FR" sz="2400" b="1" dirty="0">
                <a:solidFill>
                  <a:schemeClr val="tx1"/>
                </a:solidFill>
              </a:rPr>
              <a:t>A D 5 2</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A 6 4</a:t>
            </a:r>
            <a:endParaRPr lang="fr-FR" sz="2400" dirty="0">
              <a:ea typeface="Segoe UI Black" pitchFamily="34" charset="0"/>
            </a:endParaRPr>
          </a:p>
        </p:txBody>
      </p:sp>
      <p:sp>
        <p:nvSpPr>
          <p:cNvPr id="12" name="Rectangle à coins arrondis 11"/>
          <p:cNvSpPr/>
          <p:nvPr/>
        </p:nvSpPr>
        <p:spPr>
          <a:xfrm>
            <a:off x="230659" y="3817928"/>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accent1">
                    <a:lumMod val="20000"/>
                    <a:lumOff val="80000"/>
                  </a:schemeClr>
                </a:solidFill>
              </a:rPr>
              <a:t>10 6 2 </a:t>
            </a:r>
          </a:p>
          <a:p>
            <a:r>
              <a:rPr lang="fr-FR" sz="2400" dirty="0" smtClean="0">
                <a:solidFill>
                  <a:srgbClr val="FF0000"/>
                </a:solidFill>
              </a:rPr>
              <a:t>♥ </a:t>
            </a:r>
            <a:r>
              <a:rPr lang="fr-FR" sz="2400" b="1" dirty="0">
                <a:solidFill>
                  <a:schemeClr val="accent1">
                    <a:lumMod val="20000"/>
                    <a:lumOff val="80000"/>
                  </a:schemeClr>
                </a:solidFill>
              </a:rPr>
              <a:t>A 4 3 </a:t>
            </a:r>
            <a:endParaRPr lang="fr-FR" sz="2400" b="1" dirty="0" smtClean="0">
              <a:solidFill>
                <a:schemeClr val="accent1">
                  <a:lumMod val="20000"/>
                  <a:lumOff val="80000"/>
                </a:schemeClr>
              </a:solidFill>
            </a:endParaRPr>
          </a:p>
          <a:p>
            <a:r>
              <a:rPr lang="fr-FR" sz="2400" dirty="0" smtClean="0">
                <a:solidFill>
                  <a:srgbClr val="FFC000"/>
                </a:solidFill>
              </a:rPr>
              <a:t>♦ </a:t>
            </a:r>
            <a:r>
              <a:rPr lang="fr-FR" sz="2400" b="1" dirty="0">
                <a:solidFill>
                  <a:schemeClr val="tx1"/>
                </a:solidFill>
              </a:rPr>
              <a:t>V </a:t>
            </a:r>
            <a:r>
              <a:rPr lang="fr-FR" sz="2400" b="1" dirty="0">
                <a:solidFill>
                  <a:schemeClr val="accent1">
                    <a:lumMod val="20000"/>
                    <a:lumOff val="80000"/>
                  </a:schemeClr>
                </a:solidFill>
              </a:rPr>
              <a:t>10 9 7</a:t>
            </a:r>
            <a:endParaRPr lang="fr-FR" sz="2400" b="1" dirty="0" smtClean="0">
              <a:solidFill>
                <a:schemeClr val="accent1">
                  <a:lumMod val="20000"/>
                  <a:lumOff val="80000"/>
                </a:schemeClr>
              </a:solidFill>
            </a:endParaRPr>
          </a:p>
          <a:p>
            <a:pPr>
              <a:defRPr/>
            </a:pPr>
            <a:r>
              <a:rPr lang="fr-FR" sz="2400" dirty="0" smtClean="0">
                <a:solidFill>
                  <a:srgbClr val="00B050"/>
                </a:solidFill>
              </a:rPr>
              <a:t>♣ </a:t>
            </a:r>
            <a:r>
              <a:rPr lang="fr-FR" sz="2400" b="1" dirty="0">
                <a:solidFill>
                  <a:schemeClr val="accent1">
                    <a:lumMod val="20000"/>
                    <a:lumOff val="80000"/>
                  </a:schemeClr>
                </a:solidFill>
              </a:rPr>
              <a:t>V 7 2</a:t>
            </a:r>
            <a:endParaRPr lang="fr-FR" sz="2400" dirty="0">
              <a:solidFill>
                <a:schemeClr val="accent1">
                  <a:lumMod val="20000"/>
                  <a:lumOff val="80000"/>
                </a:schemeClr>
              </a:solidFill>
            </a:endParaRPr>
          </a:p>
        </p:txBody>
      </p:sp>
      <p:sp>
        <p:nvSpPr>
          <p:cNvPr id="13" name="Rectangle à coins arrondis 12"/>
          <p:cNvSpPr/>
          <p:nvPr/>
        </p:nvSpPr>
        <p:spPr>
          <a:xfrm>
            <a:off x="1946046" y="4035092"/>
            <a:ext cx="1062664" cy="100249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t>N</a:t>
            </a:r>
          </a:p>
          <a:p>
            <a:pPr algn="ctr"/>
            <a:r>
              <a:rPr lang="fr-FR" sz="2000" b="1" dirty="0" smtClean="0"/>
              <a:t>O        E</a:t>
            </a:r>
          </a:p>
          <a:p>
            <a:pPr algn="ctr"/>
            <a:r>
              <a:rPr lang="fr-FR" sz="2000" b="1" dirty="0"/>
              <a:t>S</a:t>
            </a:r>
          </a:p>
        </p:txBody>
      </p:sp>
      <p:graphicFrame>
        <p:nvGraphicFramePr>
          <p:cNvPr id="14" name="Tableau 13"/>
          <p:cNvGraphicFramePr>
            <a:graphicFrameLocks noGrp="1"/>
          </p:cNvGraphicFramePr>
          <p:nvPr>
            <p:extLst>
              <p:ext uri="{D42A27DB-BD31-4B8C-83A1-F6EECF244321}">
                <p14:modId xmlns:p14="http://schemas.microsoft.com/office/powerpoint/2010/main" val="322861896"/>
              </p:ext>
            </p:extLst>
          </p:nvPr>
        </p:nvGraphicFramePr>
        <p:xfrm>
          <a:off x="230659" y="1236617"/>
          <a:ext cx="2965620" cy="11988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a:t>
                      </a:r>
                    </a:p>
                  </a:txBody>
                  <a:tcPr/>
                </a:tc>
                <a:tc>
                  <a:txBody>
                    <a:bodyPr/>
                    <a:lstStyle/>
                    <a:p>
                      <a:pPr algn="ctr"/>
                      <a:endParaRPr lang="fr-FR" b="1" dirty="0"/>
                    </a:p>
                  </a:txBody>
                  <a:tcPr/>
                </a:tc>
              </a:tr>
              <a:tr h="370840">
                <a:tc gridSpan="4">
                  <a:txBody>
                    <a:bodyPr/>
                    <a:lstStyle/>
                    <a:p>
                      <a:pPr algn="ctr"/>
                      <a:endParaRPr lang="fr-FR" sz="2400" b="1" dirty="0"/>
                    </a:p>
                  </a:txBody>
                  <a:tcPr>
                    <a:noFill/>
                  </a:tcPr>
                </a:tc>
                <a:tc hMerge="1">
                  <a:txBody>
                    <a:bodyPr/>
                    <a:lstStyle/>
                    <a:p>
                      <a:pPr algn="ctr"/>
                      <a:endParaRPr lang="fr-FR" b="1"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hMerge="1">
                  <a:txBody>
                    <a:bodyPr/>
                    <a:lstStyle/>
                    <a:p>
                      <a:pPr algn="ctr"/>
                      <a:endParaRPr lang="fr-FR" b="1" dirty="0"/>
                    </a:p>
                  </a:txBody>
                  <a:tcPr/>
                </a:tc>
              </a:tr>
            </a:tbl>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2528606677"/>
              </p:ext>
            </p:extLst>
          </p:nvPr>
        </p:nvGraphicFramePr>
        <p:xfrm>
          <a:off x="230659" y="1248231"/>
          <a:ext cx="2965620" cy="11988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3SA</a:t>
                      </a:r>
                    </a:p>
                  </a:txBody>
                  <a:tcPr/>
                </a:tc>
                <a:tc>
                  <a:txBody>
                    <a:bodyPr/>
                    <a:lstStyle/>
                    <a:p>
                      <a:pPr algn="ctr"/>
                      <a:r>
                        <a:rPr lang="fr-FR" b="1" dirty="0" smtClean="0"/>
                        <a:t>fin</a:t>
                      </a:r>
                      <a:endParaRPr lang="fr-FR" b="1" dirty="0"/>
                    </a:p>
                  </a:txBody>
                  <a:tcPr/>
                </a:tc>
              </a:tr>
              <a:tr h="370840">
                <a:tc gridSpan="4">
                  <a:txBody>
                    <a:bodyPr/>
                    <a:lstStyle/>
                    <a:p>
                      <a:pPr algn="ctr"/>
                      <a:endParaRPr lang="fr-FR" sz="2400" b="1" dirty="0"/>
                    </a:p>
                  </a:txBody>
                  <a:tcPr>
                    <a:noFill/>
                  </a:tcPr>
                </a:tc>
                <a:tc hMerge="1">
                  <a:txBody>
                    <a:bodyPr/>
                    <a:lstStyle/>
                    <a:p>
                      <a:pPr algn="ctr"/>
                      <a:endParaRPr lang="fr-FR" b="1"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hMerge="1">
                  <a:txBody>
                    <a:bodyPr/>
                    <a:lstStyle/>
                    <a:p>
                      <a:pPr algn="ctr"/>
                      <a:endParaRPr lang="fr-FR" b="1" dirty="0"/>
                    </a:p>
                  </a:txBody>
                  <a:tcPr/>
                </a:tc>
              </a:tr>
            </a:tbl>
          </a:graphicData>
        </a:graphic>
      </p:graphicFrame>
      <p:graphicFrame>
        <p:nvGraphicFramePr>
          <p:cNvPr id="16" name="Tableau 15"/>
          <p:cNvGraphicFramePr>
            <a:graphicFrameLocks noGrp="1"/>
          </p:cNvGraphicFramePr>
          <p:nvPr>
            <p:extLst>
              <p:ext uri="{D42A27DB-BD31-4B8C-83A1-F6EECF244321}">
                <p14:modId xmlns:p14="http://schemas.microsoft.com/office/powerpoint/2010/main" val="3742056936"/>
              </p:ext>
            </p:extLst>
          </p:nvPr>
        </p:nvGraphicFramePr>
        <p:xfrm>
          <a:off x="230659" y="1248359"/>
          <a:ext cx="2965620" cy="1198880"/>
        </p:xfrm>
        <a:graphic>
          <a:graphicData uri="http://schemas.openxmlformats.org/drawingml/2006/table">
            <a:tbl>
              <a:tblPr firstRow="1" bandRow="1">
                <a:tableStyleId>{5C22544A-7EE6-4342-B048-85BDC9FD1C3A}</a:tableStyleId>
              </a:tblPr>
              <a:tblGrid>
                <a:gridCol w="741405"/>
                <a:gridCol w="741405"/>
                <a:gridCol w="741405"/>
                <a:gridCol w="741405"/>
              </a:tblGrid>
              <a:tr h="370840">
                <a:tc>
                  <a:txBody>
                    <a:bodyPr/>
                    <a:lstStyle/>
                    <a:p>
                      <a:pPr algn="ctr"/>
                      <a:r>
                        <a:rPr lang="fr-FR" dirty="0" smtClean="0"/>
                        <a:t>sud</a:t>
                      </a:r>
                      <a:endParaRPr lang="fr-FR" dirty="0"/>
                    </a:p>
                  </a:txBody>
                  <a:tcPr/>
                </a:tc>
                <a:tc>
                  <a:txBody>
                    <a:bodyPr/>
                    <a:lstStyle/>
                    <a:p>
                      <a:pPr algn="ctr"/>
                      <a:r>
                        <a:rPr lang="fr-FR" dirty="0" smtClean="0"/>
                        <a:t>ouest</a:t>
                      </a:r>
                      <a:endParaRPr lang="fr-FR" dirty="0"/>
                    </a:p>
                  </a:txBody>
                  <a:tcPr/>
                </a:tc>
                <a:tc>
                  <a:txBody>
                    <a:bodyPr/>
                    <a:lstStyle/>
                    <a:p>
                      <a:pPr algn="ctr"/>
                      <a:r>
                        <a:rPr lang="fr-FR" dirty="0" smtClean="0"/>
                        <a:t>nord</a:t>
                      </a:r>
                      <a:endParaRPr lang="fr-FR" dirty="0"/>
                    </a:p>
                  </a:txBody>
                  <a:tcPr/>
                </a:tc>
                <a:tc>
                  <a:txBody>
                    <a:bodyPr/>
                    <a:lstStyle/>
                    <a:p>
                      <a:pPr algn="ctr"/>
                      <a:r>
                        <a:rPr lang="fr-FR" dirty="0" smtClean="0"/>
                        <a:t>est</a:t>
                      </a:r>
                      <a:endParaRPr lang="fr-FR" dirty="0"/>
                    </a:p>
                  </a:txBody>
                  <a:tcPr/>
                </a:tc>
              </a:tr>
              <a:tr h="370840">
                <a:tc>
                  <a:txBody>
                    <a:bodyPr/>
                    <a:lstStyle/>
                    <a:p>
                      <a:pPr algn="ctr"/>
                      <a:r>
                        <a:rPr lang="fr-FR" b="1" dirty="0" smtClean="0"/>
                        <a:t>1SA</a:t>
                      </a:r>
                      <a:endParaRPr lang="fr-FR" b="1" dirty="0"/>
                    </a:p>
                  </a:txBody>
                  <a:tcPr/>
                </a:tc>
                <a:tc>
                  <a:txBody>
                    <a:bodyPr/>
                    <a:lstStyle/>
                    <a:p>
                      <a:pPr algn="ctr"/>
                      <a:r>
                        <a:rPr lang="fr-FR" b="1" dirty="0" smtClean="0"/>
                        <a:t>passe</a:t>
                      </a:r>
                      <a:endParaRPr lang="fr-FR"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b="1" dirty="0" smtClean="0"/>
                        <a:t>3SA</a:t>
                      </a:r>
                    </a:p>
                  </a:txBody>
                  <a:tcPr/>
                </a:tc>
                <a:tc>
                  <a:txBody>
                    <a:bodyPr/>
                    <a:lstStyle/>
                    <a:p>
                      <a:pPr algn="ctr"/>
                      <a:r>
                        <a:rPr lang="fr-FR" b="1" dirty="0" smtClean="0"/>
                        <a:t>fin</a:t>
                      </a:r>
                      <a:endParaRPr lang="fr-FR" b="1" dirty="0"/>
                    </a:p>
                  </a:txBody>
                  <a:tcPr/>
                </a:tc>
              </a:tr>
              <a:tr h="370840">
                <a:tc gridSpan="4">
                  <a:txBody>
                    <a:bodyPr/>
                    <a:lstStyle/>
                    <a:p>
                      <a:pPr algn="ctr"/>
                      <a:r>
                        <a:rPr lang="fr-FR" sz="2400" dirty="0" smtClean="0"/>
                        <a:t>Entame : Valet de </a:t>
                      </a:r>
                      <a:r>
                        <a:rPr lang="fr-FR" sz="2400" dirty="0" smtClean="0">
                          <a:solidFill>
                            <a:srgbClr val="FFC000"/>
                          </a:solidFill>
                          <a:latin typeface="Segoe UI Black" pitchFamily="34" charset="0"/>
                          <a:ea typeface="Segoe UI Black" pitchFamily="34" charset="0"/>
                        </a:rPr>
                        <a:t>♦ </a:t>
                      </a:r>
                      <a:endParaRPr lang="fr-FR" sz="2400" b="1" dirty="0"/>
                    </a:p>
                  </a:txBody>
                  <a:tcPr>
                    <a:noFill/>
                  </a:tcPr>
                </a:tc>
                <a:tc hMerge="1">
                  <a:txBody>
                    <a:bodyPr/>
                    <a:lstStyle/>
                    <a:p>
                      <a:pPr algn="ctr"/>
                      <a:endParaRPr lang="fr-FR" b="1" dirty="0"/>
                    </a:p>
                  </a:txBody>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b="1" dirty="0" smtClean="0"/>
                    </a:p>
                  </a:txBody>
                  <a:tcPr/>
                </a:tc>
                <a:tc hMerge="1">
                  <a:txBody>
                    <a:bodyPr/>
                    <a:lstStyle/>
                    <a:p>
                      <a:pPr algn="ctr"/>
                      <a:endParaRPr lang="fr-FR" b="1" dirty="0"/>
                    </a:p>
                  </a:txBody>
                  <a:tcPr/>
                </a:tc>
              </a:tr>
            </a:tbl>
          </a:graphicData>
        </a:graphic>
      </p:graphicFrame>
      <p:sp>
        <p:nvSpPr>
          <p:cNvPr id="17" name="Rectangle à coins arrondis 16"/>
          <p:cNvSpPr/>
          <p:nvPr/>
        </p:nvSpPr>
        <p:spPr>
          <a:xfrm>
            <a:off x="1651770" y="5199387"/>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400" dirty="0">
              <a:ea typeface="Segoe UI Black" pitchFamily="34" charset="0"/>
            </a:endParaRPr>
          </a:p>
        </p:txBody>
      </p:sp>
      <p:sp>
        <p:nvSpPr>
          <p:cNvPr id="18" name="Rectangle à coins arrondis 17"/>
          <p:cNvSpPr/>
          <p:nvPr/>
        </p:nvSpPr>
        <p:spPr>
          <a:xfrm>
            <a:off x="1651770" y="5199387"/>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a:solidFill>
                  <a:schemeClr val="tx1"/>
                </a:solidFill>
              </a:rPr>
              <a:t>A 9 3 </a:t>
            </a:r>
            <a:endParaRPr lang="fr-FR" sz="2400" b="1" dirty="0" smtClean="0">
              <a:solidFill>
                <a:schemeClr val="tx1"/>
              </a:solidFill>
            </a:endParaRPr>
          </a:p>
          <a:p>
            <a:r>
              <a:rPr lang="fr-FR" sz="2400" dirty="0" smtClean="0">
                <a:solidFill>
                  <a:srgbClr val="FF0000"/>
                </a:solidFill>
              </a:rPr>
              <a:t>♥ </a:t>
            </a:r>
            <a:r>
              <a:rPr lang="fr-FR" sz="2400" b="1" dirty="0">
                <a:solidFill>
                  <a:schemeClr val="dk1"/>
                </a:solidFill>
              </a:rPr>
              <a:t>D 7 5 </a:t>
            </a:r>
            <a:endParaRPr lang="fr-FR" sz="2400" b="1" dirty="0" smtClean="0">
              <a:solidFill>
                <a:schemeClr val="dk1"/>
              </a:solidFill>
            </a:endParaRPr>
          </a:p>
          <a:p>
            <a:r>
              <a:rPr lang="fr-FR" sz="2400" dirty="0" smtClean="0">
                <a:solidFill>
                  <a:srgbClr val="FFC000"/>
                </a:solidFill>
              </a:rPr>
              <a:t>♦ </a:t>
            </a:r>
            <a:r>
              <a:rPr lang="fr-FR" sz="2400" b="1" dirty="0">
                <a:solidFill>
                  <a:schemeClr val="tx1"/>
                </a:solidFill>
              </a:rPr>
              <a:t>A D 5 2</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A 6 4</a:t>
            </a:r>
            <a:endParaRPr lang="fr-FR" sz="2400" dirty="0">
              <a:ea typeface="Segoe UI Black" pitchFamily="34" charset="0"/>
            </a:endParaRPr>
          </a:p>
        </p:txBody>
      </p:sp>
      <p:sp>
        <p:nvSpPr>
          <p:cNvPr id="4" name="ZoneTexte 3"/>
          <p:cNvSpPr txBox="1"/>
          <p:nvPr/>
        </p:nvSpPr>
        <p:spPr>
          <a:xfrm>
            <a:off x="4847494" y="1500554"/>
            <a:ext cx="6891213" cy="5632311"/>
          </a:xfrm>
          <a:prstGeom prst="rect">
            <a:avLst/>
          </a:prstGeom>
          <a:noFill/>
        </p:spPr>
        <p:txBody>
          <a:bodyPr wrap="square" rtlCol="0">
            <a:spAutoFit/>
          </a:bodyPr>
          <a:lstStyle/>
          <a:p>
            <a:r>
              <a:rPr lang="fr-FR" sz="2400" dirty="0" smtClean="0"/>
              <a:t>Sud est donneur - Faites les enchères </a:t>
            </a:r>
            <a:endParaRPr lang="fr-FR" dirty="0" smtClean="0"/>
          </a:p>
          <a:p>
            <a:r>
              <a:rPr lang="fr-FR" sz="2400" dirty="0" smtClean="0"/>
              <a:t>Ouest entame du Valet de Carreau</a:t>
            </a:r>
          </a:p>
          <a:p>
            <a:r>
              <a:rPr lang="fr-FR" sz="2400" dirty="0" smtClean="0"/>
              <a:t>Comptez les nombre de levées directes par couleur</a:t>
            </a:r>
          </a:p>
          <a:p>
            <a:endParaRPr lang="fr-FR" sz="2400" dirty="0" smtClean="0"/>
          </a:p>
          <a:p>
            <a:endParaRPr lang="fr-FR" sz="2400" dirty="0"/>
          </a:p>
          <a:p>
            <a:endParaRPr lang="fr-FR" sz="2400" dirty="0" smtClean="0"/>
          </a:p>
          <a:p>
            <a:endParaRPr lang="fr-FR" sz="2400" dirty="0"/>
          </a:p>
          <a:p>
            <a:endParaRPr lang="fr-FR" sz="2400" dirty="0" smtClean="0"/>
          </a:p>
          <a:p>
            <a:endParaRPr lang="fr-FR" sz="2400" dirty="0"/>
          </a:p>
          <a:p>
            <a:endParaRPr lang="fr-FR" sz="2400" dirty="0" smtClean="0"/>
          </a:p>
          <a:p>
            <a:endParaRPr lang="fr-FR" sz="2400" dirty="0" smtClean="0"/>
          </a:p>
          <a:p>
            <a:r>
              <a:rPr lang="fr-FR" sz="2400" dirty="0" smtClean="0"/>
              <a:t>Sud ne compte que 7 levées directes, alors qu’il doit en réaliser 9</a:t>
            </a:r>
            <a:endParaRPr lang="fr-FR" sz="2400" dirty="0"/>
          </a:p>
          <a:p>
            <a:endParaRPr lang="fr-FR" sz="2400" dirty="0" smtClean="0"/>
          </a:p>
          <a:p>
            <a:endParaRPr lang="fr-FR" sz="2400" dirty="0" smtClean="0"/>
          </a:p>
        </p:txBody>
      </p:sp>
      <p:sp>
        <p:nvSpPr>
          <p:cNvPr id="5" name="Rectangle à coins arrondis 4"/>
          <p:cNvSpPr/>
          <p:nvPr/>
        </p:nvSpPr>
        <p:spPr>
          <a:xfrm>
            <a:off x="8131196" y="2717137"/>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Carreau</a:t>
            </a:r>
            <a:endParaRPr lang="fr-FR" sz="2400" b="1" dirty="0"/>
          </a:p>
        </p:txBody>
      </p:sp>
      <p:sp>
        <p:nvSpPr>
          <p:cNvPr id="20" name="Rectangle à coins arrondis 19"/>
          <p:cNvSpPr/>
          <p:nvPr/>
        </p:nvSpPr>
        <p:spPr>
          <a:xfrm>
            <a:off x="5003864" y="2719922"/>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Pique</a:t>
            </a:r>
            <a:endParaRPr lang="fr-FR" sz="2400" b="1" dirty="0"/>
          </a:p>
        </p:txBody>
      </p:sp>
      <p:sp>
        <p:nvSpPr>
          <p:cNvPr id="21" name="Rectangle à coins arrondis 20"/>
          <p:cNvSpPr/>
          <p:nvPr/>
        </p:nvSpPr>
        <p:spPr>
          <a:xfrm>
            <a:off x="6567530" y="2717611"/>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Cœur</a:t>
            </a:r>
            <a:endParaRPr lang="fr-FR" sz="2400" b="1" dirty="0"/>
          </a:p>
        </p:txBody>
      </p:sp>
      <p:sp>
        <p:nvSpPr>
          <p:cNvPr id="22" name="Rectangle à coins arrondis 21"/>
          <p:cNvSpPr/>
          <p:nvPr/>
        </p:nvSpPr>
        <p:spPr>
          <a:xfrm>
            <a:off x="9694862" y="2717136"/>
            <a:ext cx="1326598" cy="400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t>Trèfle</a:t>
            </a:r>
            <a:endParaRPr lang="fr-FR" sz="2400" b="1" dirty="0"/>
          </a:p>
        </p:txBody>
      </p:sp>
      <p:sp>
        <p:nvSpPr>
          <p:cNvPr id="23" name="Rectangle à coins arrondis 22"/>
          <p:cNvSpPr/>
          <p:nvPr/>
        </p:nvSpPr>
        <p:spPr>
          <a:xfrm>
            <a:off x="8131196" y="4552418"/>
            <a:ext cx="1326598" cy="70233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a:t>
            </a:r>
          </a:p>
          <a:p>
            <a:pPr algn="ctr"/>
            <a:r>
              <a:rPr lang="fr-FR" sz="1400" i="1" dirty="0" smtClean="0">
                <a:solidFill>
                  <a:schemeClr val="tx1"/>
                </a:solidFill>
              </a:rPr>
              <a:t>Après l’entame</a:t>
            </a:r>
            <a:endParaRPr lang="fr-FR" sz="1400" i="1" dirty="0">
              <a:solidFill>
                <a:schemeClr val="tx1"/>
              </a:solidFill>
            </a:endParaRPr>
          </a:p>
        </p:txBody>
      </p:sp>
      <p:sp>
        <p:nvSpPr>
          <p:cNvPr id="24" name="Rectangle à coins arrondis 23"/>
          <p:cNvSpPr/>
          <p:nvPr/>
        </p:nvSpPr>
        <p:spPr>
          <a:xfrm>
            <a:off x="5003864" y="4552418"/>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4</a:t>
            </a:r>
            <a:endParaRPr lang="fr-FR" sz="2400" b="1" dirty="0">
              <a:solidFill>
                <a:schemeClr val="tx1"/>
              </a:solidFill>
            </a:endParaRPr>
          </a:p>
        </p:txBody>
      </p:sp>
      <p:sp>
        <p:nvSpPr>
          <p:cNvPr id="25" name="Rectangle à coins arrondis 24"/>
          <p:cNvSpPr/>
          <p:nvPr/>
        </p:nvSpPr>
        <p:spPr>
          <a:xfrm>
            <a:off x="6567530" y="4552892"/>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0</a:t>
            </a:r>
            <a:endParaRPr lang="fr-FR" sz="2400" b="1" dirty="0">
              <a:solidFill>
                <a:schemeClr val="tx1"/>
              </a:solidFill>
            </a:endParaRPr>
          </a:p>
        </p:txBody>
      </p:sp>
      <p:sp>
        <p:nvSpPr>
          <p:cNvPr id="26" name="Rectangle à coins arrondis 25"/>
          <p:cNvSpPr/>
          <p:nvPr/>
        </p:nvSpPr>
        <p:spPr>
          <a:xfrm>
            <a:off x="9694862" y="4552417"/>
            <a:ext cx="1326598" cy="4003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a:t>
            </a:r>
            <a:endParaRPr lang="fr-FR" sz="2400" b="1" dirty="0">
              <a:solidFill>
                <a:schemeClr val="tx1"/>
              </a:solidFill>
            </a:endParaRPr>
          </a:p>
        </p:txBody>
      </p:sp>
      <p:sp>
        <p:nvSpPr>
          <p:cNvPr id="27" name="Rectangle à coins arrondis 26"/>
          <p:cNvSpPr/>
          <p:nvPr/>
        </p:nvSpPr>
        <p:spPr>
          <a:xfrm>
            <a:off x="5003864" y="3305908"/>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D V</a:t>
            </a:r>
          </a:p>
          <a:p>
            <a:pPr algn="ctr"/>
            <a:endParaRPr lang="fr-FR" sz="2400" b="1" dirty="0" smtClean="0">
              <a:solidFill>
                <a:schemeClr val="tx1"/>
              </a:solidFill>
            </a:endParaRPr>
          </a:p>
          <a:p>
            <a:pPr algn="ctr"/>
            <a:r>
              <a:rPr lang="fr-FR" sz="2400" b="1" dirty="0" smtClean="0">
                <a:solidFill>
                  <a:schemeClr val="tx1"/>
                </a:solidFill>
              </a:rPr>
              <a:t>A 9 3</a:t>
            </a:r>
            <a:endParaRPr lang="fr-FR" sz="2400" b="1" dirty="0">
              <a:solidFill>
                <a:schemeClr val="tx1"/>
              </a:solidFill>
            </a:endParaRPr>
          </a:p>
        </p:txBody>
      </p:sp>
      <p:sp>
        <p:nvSpPr>
          <p:cNvPr id="28" name="Rectangle à coins arrondis 27"/>
          <p:cNvSpPr/>
          <p:nvPr/>
        </p:nvSpPr>
        <p:spPr>
          <a:xfrm>
            <a:off x="6567530" y="3305907"/>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R V 2</a:t>
            </a:r>
          </a:p>
          <a:p>
            <a:pPr algn="ctr"/>
            <a:endParaRPr lang="fr-FR" sz="2400" b="1" dirty="0" smtClean="0">
              <a:solidFill>
                <a:schemeClr val="tx1"/>
              </a:solidFill>
            </a:endParaRPr>
          </a:p>
          <a:p>
            <a:pPr algn="ctr"/>
            <a:r>
              <a:rPr lang="fr-FR" sz="2400" b="1" dirty="0" smtClean="0">
                <a:solidFill>
                  <a:schemeClr val="tx1"/>
                </a:solidFill>
              </a:rPr>
              <a:t>D 7 5</a:t>
            </a:r>
            <a:endParaRPr lang="fr-FR" sz="2400" b="1" dirty="0">
              <a:solidFill>
                <a:schemeClr val="tx1"/>
              </a:solidFill>
            </a:endParaRPr>
          </a:p>
        </p:txBody>
      </p:sp>
      <p:sp>
        <p:nvSpPr>
          <p:cNvPr id="29" name="Rectangle à coins arrondis 28"/>
          <p:cNvSpPr/>
          <p:nvPr/>
        </p:nvSpPr>
        <p:spPr>
          <a:xfrm>
            <a:off x="8131196" y="3305907"/>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8 6 3</a:t>
            </a:r>
          </a:p>
          <a:p>
            <a:pPr algn="ctr"/>
            <a:endParaRPr lang="fr-FR" sz="2400" b="1" dirty="0" smtClean="0">
              <a:solidFill>
                <a:schemeClr val="tx1"/>
              </a:solidFill>
            </a:endParaRPr>
          </a:p>
          <a:p>
            <a:pPr algn="ctr"/>
            <a:r>
              <a:rPr lang="fr-FR" sz="2400" b="1" dirty="0" smtClean="0">
                <a:solidFill>
                  <a:schemeClr val="tx1"/>
                </a:solidFill>
              </a:rPr>
              <a:t>A D 5 2</a:t>
            </a:r>
            <a:endParaRPr lang="fr-FR" sz="2400" b="1" dirty="0">
              <a:solidFill>
                <a:schemeClr val="tx1"/>
              </a:solidFill>
            </a:endParaRPr>
          </a:p>
        </p:txBody>
      </p:sp>
      <p:sp>
        <p:nvSpPr>
          <p:cNvPr id="30" name="Rectangle à coins arrondis 29"/>
          <p:cNvSpPr/>
          <p:nvPr/>
        </p:nvSpPr>
        <p:spPr>
          <a:xfrm>
            <a:off x="9694862" y="3321495"/>
            <a:ext cx="1326598" cy="107852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9 8 5</a:t>
            </a:r>
          </a:p>
          <a:p>
            <a:pPr algn="ctr"/>
            <a:endParaRPr lang="fr-FR" sz="2400" b="1" dirty="0" smtClean="0">
              <a:solidFill>
                <a:schemeClr val="tx1"/>
              </a:solidFill>
            </a:endParaRPr>
          </a:p>
          <a:p>
            <a:pPr algn="ctr"/>
            <a:r>
              <a:rPr lang="fr-FR" sz="2400" b="1" dirty="0" smtClean="0">
                <a:solidFill>
                  <a:schemeClr val="tx1"/>
                </a:solidFill>
              </a:rPr>
              <a:t>A 6 4</a:t>
            </a:r>
            <a:endParaRPr lang="fr-FR" sz="2400" b="1" dirty="0">
              <a:solidFill>
                <a:schemeClr val="tx1"/>
              </a:solidFill>
            </a:endParaRPr>
          </a:p>
        </p:txBody>
      </p:sp>
      <p:sp>
        <p:nvSpPr>
          <p:cNvPr id="31" name="Rectangle à coins arrondis 30"/>
          <p:cNvSpPr/>
          <p:nvPr/>
        </p:nvSpPr>
        <p:spPr>
          <a:xfrm>
            <a:off x="5509394" y="3699192"/>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32" name="Rectangle à coins arrondis 31"/>
          <p:cNvSpPr/>
          <p:nvPr/>
        </p:nvSpPr>
        <p:spPr>
          <a:xfrm>
            <a:off x="7068866" y="3702858"/>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33" name="Rectangle à coins arrondis 32"/>
          <p:cNvSpPr/>
          <p:nvPr/>
        </p:nvSpPr>
        <p:spPr>
          <a:xfrm>
            <a:off x="8632532" y="3699192"/>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34" name="Rectangle à coins arrondis 33"/>
          <p:cNvSpPr/>
          <p:nvPr/>
        </p:nvSpPr>
        <p:spPr>
          <a:xfrm>
            <a:off x="10196198" y="3688285"/>
            <a:ext cx="323926" cy="31376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b="1" dirty="0"/>
          </a:p>
        </p:txBody>
      </p:sp>
      <p:sp>
        <p:nvSpPr>
          <p:cNvPr id="9" name="Rectangle à coins arrondis 8"/>
          <p:cNvSpPr/>
          <p:nvPr/>
        </p:nvSpPr>
        <p:spPr>
          <a:xfrm>
            <a:off x="1651770" y="2441220"/>
            <a:ext cx="1651216" cy="143682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latin typeface="Segoe UI Black" pitchFamily="34" charset="0"/>
                <a:ea typeface="Segoe UI Black" pitchFamily="34" charset="0"/>
              </a:rPr>
              <a:t>♠</a:t>
            </a:r>
            <a:r>
              <a:rPr lang="fr-FR" sz="2400" dirty="0" smtClean="0">
                <a:solidFill>
                  <a:schemeClr val="tx1"/>
                </a:solidFill>
              </a:rPr>
              <a:t> </a:t>
            </a:r>
            <a:r>
              <a:rPr lang="fr-FR" sz="2400" b="1" dirty="0" smtClean="0">
                <a:solidFill>
                  <a:schemeClr val="tx1"/>
                </a:solidFill>
              </a:rPr>
              <a:t>R D V 5 </a:t>
            </a:r>
            <a:r>
              <a:rPr lang="fr-FR" sz="2400" dirty="0" smtClean="0">
                <a:solidFill>
                  <a:srgbClr val="FF0000"/>
                </a:solidFill>
              </a:rPr>
              <a:t>♥ </a:t>
            </a:r>
            <a:r>
              <a:rPr lang="fr-FR" sz="2400" b="1" dirty="0" smtClean="0">
                <a:solidFill>
                  <a:schemeClr val="dk1"/>
                </a:solidFill>
              </a:rPr>
              <a:t>R V 2 </a:t>
            </a:r>
          </a:p>
          <a:p>
            <a:r>
              <a:rPr lang="fr-FR" sz="2400" dirty="0" smtClean="0">
                <a:solidFill>
                  <a:srgbClr val="FFC000"/>
                </a:solidFill>
              </a:rPr>
              <a:t>♦ </a:t>
            </a:r>
            <a:r>
              <a:rPr lang="fr-FR" sz="2400" b="1" dirty="0">
                <a:solidFill>
                  <a:schemeClr val="tx1"/>
                </a:solidFill>
              </a:rPr>
              <a:t>8 6 3 </a:t>
            </a:r>
            <a:endParaRPr lang="fr-FR" sz="2400" b="1" dirty="0" smtClean="0">
              <a:solidFill>
                <a:schemeClr val="tx1"/>
              </a:solidFill>
            </a:endParaRPr>
          </a:p>
          <a:p>
            <a:pPr>
              <a:defRPr/>
            </a:pPr>
            <a:r>
              <a:rPr lang="fr-FR" sz="2400" dirty="0" smtClean="0">
                <a:solidFill>
                  <a:srgbClr val="00B050"/>
                </a:solidFill>
              </a:rPr>
              <a:t>♣ </a:t>
            </a:r>
            <a:r>
              <a:rPr lang="fr-FR" sz="2400" b="1" dirty="0">
                <a:solidFill>
                  <a:schemeClr val="dk1"/>
                </a:solidFill>
              </a:rPr>
              <a:t>9 8 5</a:t>
            </a:r>
            <a:endParaRPr lang="fr-FR" sz="2400" dirty="0">
              <a:latin typeface="Segoe UI Black" pitchFamily="34" charset="0"/>
              <a:ea typeface="Segoe UI Black" pitchFamily="34" charset="0"/>
            </a:endParaRPr>
          </a:p>
        </p:txBody>
      </p:sp>
    </p:spTree>
    <p:extLst>
      <p:ext uri="{BB962C8B-B14F-4D97-AF65-F5344CB8AC3E}">
        <p14:creationId xmlns:p14="http://schemas.microsoft.com/office/powerpoint/2010/main" val="233575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1" presetClass="entr" presetSubtype="0" fill="hold"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childTnLst>
                                </p:cTn>
                              </p:par>
                              <p:par>
                                <p:cTn id="18" presetID="53" presetClass="entr" presetSubtype="16"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par>
                                <p:cTn id="23" presetID="16" presetClass="entr" presetSubtype="21"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
                                          </p:val>
                                        </p:tav>
                                      </p:tavLst>
                                    </p:anim>
                                    <p:anim calcmode="lin" valueType="num">
                                      <p:cBhvr>
                                        <p:cTn id="37" dur="500" fill="hold"/>
                                        <p:tgtEl>
                                          <p:spTgt spid="9"/>
                                        </p:tgtEl>
                                        <p:attrNameLst>
                                          <p:attrName>ppt_h</p:attrName>
                                        </p:attrNameLst>
                                      </p:cBhvr>
                                      <p:tavLst>
                                        <p:tav tm="0">
                                          <p:val>
                                            <p:fltVal val="0"/>
                                          </p:val>
                                        </p:tav>
                                        <p:tav tm="100000">
                                          <p:val>
                                            <p:strVal val="#ppt_h"/>
                                          </p:val>
                                        </p:tav>
                                      </p:tavLst>
                                    </p:anim>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
                                            <p:txEl>
                                              <p:pRg st="1" end="1"/>
                                            </p:txEl>
                                          </p:spTgt>
                                        </p:tgtEl>
                                        <p:attrNameLst>
                                          <p:attrName>style.visibility</p:attrName>
                                        </p:attrNameLst>
                                      </p:cBhvr>
                                      <p:to>
                                        <p:strVal val="visible"/>
                                      </p:to>
                                    </p:set>
                                  </p:childTnLst>
                                </p:cTn>
                              </p:par>
                              <p:par>
                                <p:cTn id="51" presetID="10"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 calcmode="lin" valueType="num">
                                      <p:cBhvr>
                                        <p:cTn id="72" dur="500" fill="hold"/>
                                        <p:tgtEl>
                                          <p:spTgt spid="20"/>
                                        </p:tgtEl>
                                        <p:attrNameLst>
                                          <p:attrName>ppt_w</p:attrName>
                                        </p:attrNameLst>
                                      </p:cBhvr>
                                      <p:tavLst>
                                        <p:tav tm="0">
                                          <p:val>
                                            <p:fltVal val="0"/>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animEffect transition="in" filter="fade">
                                      <p:cBhvr>
                                        <p:cTn id="74" dur="500"/>
                                        <p:tgtEl>
                                          <p:spTgt spid="2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Effect transition="in" filter="fade">
                                      <p:cBhvr>
                                        <p:cTn id="79" dur="500"/>
                                        <p:tgtEl>
                                          <p:spTgt spid="3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21" fill="hold" grpId="0" nodeType="click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barn(inVertical)">
                                      <p:cBhvr>
                                        <p:cTn id="89" dur="500"/>
                                        <p:tgtEl>
                                          <p:spTgt spid="24"/>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p:cTn id="94" dur="500" fill="hold"/>
                                        <p:tgtEl>
                                          <p:spTgt spid="21"/>
                                        </p:tgtEl>
                                        <p:attrNameLst>
                                          <p:attrName>ppt_w</p:attrName>
                                        </p:attrNameLst>
                                      </p:cBhvr>
                                      <p:tavLst>
                                        <p:tav tm="0">
                                          <p:val>
                                            <p:fltVal val="0"/>
                                          </p:val>
                                        </p:tav>
                                        <p:tav tm="100000">
                                          <p:val>
                                            <p:strVal val="#ppt_w"/>
                                          </p:val>
                                        </p:tav>
                                      </p:tavLst>
                                    </p:anim>
                                    <p:anim calcmode="lin" valueType="num">
                                      <p:cBhvr>
                                        <p:cTn id="95" dur="500" fill="hold"/>
                                        <p:tgtEl>
                                          <p:spTgt spid="21"/>
                                        </p:tgtEl>
                                        <p:attrNameLst>
                                          <p:attrName>ppt_h</p:attrName>
                                        </p:attrNameLst>
                                      </p:cBhvr>
                                      <p:tavLst>
                                        <p:tav tm="0">
                                          <p:val>
                                            <p:fltVal val="0"/>
                                          </p:val>
                                        </p:tav>
                                        <p:tav tm="100000">
                                          <p:val>
                                            <p:strVal val="#ppt_h"/>
                                          </p:val>
                                        </p:tav>
                                      </p:tavLst>
                                    </p:anim>
                                    <p:animEffect transition="in" filter="fade">
                                      <p:cBhvr>
                                        <p:cTn id="96" dur="500"/>
                                        <p:tgtEl>
                                          <p:spTgt spid="21"/>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 calcmode="lin" valueType="num">
                                      <p:cBhvr>
                                        <p:cTn id="104" dur="500" fill="hold"/>
                                        <p:tgtEl>
                                          <p:spTgt spid="32"/>
                                        </p:tgtEl>
                                        <p:attrNameLst>
                                          <p:attrName>ppt_w</p:attrName>
                                        </p:attrNameLst>
                                      </p:cBhvr>
                                      <p:tavLst>
                                        <p:tav tm="0">
                                          <p:val>
                                            <p:fltVal val="0"/>
                                          </p:val>
                                        </p:tav>
                                        <p:tav tm="100000">
                                          <p:val>
                                            <p:strVal val="#ppt_w"/>
                                          </p:val>
                                        </p:tav>
                                      </p:tavLst>
                                    </p:anim>
                                    <p:anim calcmode="lin" valueType="num">
                                      <p:cBhvr>
                                        <p:cTn id="105" dur="500" fill="hold"/>
                                        <p:tgtEl>
                                          <p:spTgt spid="32"/>
                                        </p:tgtEl>
                                        <p:attrNameLst>
                                          <p:attrName>ppt_h</p:attrName>
                                        </p:attrNameLst>
                                      </p:cBhvr>
                                      <p:tavLst>
                                        <p:tav tm="0">
                                          <p:val>
                                            <p:fltVal val="0"/>
                                          </p:val>
                                        </p:tav>
                                        <p:tav tm="100000">
                                          <p:val>
                                            <p:strVal val="#ppt_h"/>
                                          </p:val>
                                        </p:tav>
                                      </p:tavLst>
                                    </p:anim>
                                    <p:animEffect transition="in" filter="fade">
                                      <p:cBhvr>
                                        <p:cTn id="106" dur="500"/>
                                        <p:tgtEl>
                                          <p:spTgt spid="32"/>
                                        </p:tgtEl>
                                      </p:cBhvr>
                                    </p:animEffect>
                                  </p:childTnLst>
                                </p:cTn>
                              </p:par>
                            </p:childTnLst>
                          </p:cTn>
                        </p:par>
                      </p:childTnLst>
                    </p:cTn>
                  </p:par>
                  <p:par>
                    <p:cTn id="107" fill="hold">
                      <p:stCondLst>
                        <p:cond delay="indefinite"/>
                      </p:stCondLst>
                      <p:childTnLst>
                        <p:par>
                          <p:cTn id="108" fill="hold">
                            <p:stCondLst>
                              <p:cond delay="0"/>
                            </p:stCondLst>
                            <p:childTnLst>
                              <p:par>
                                <p:cTn id="109" presetID="16" presetClass="entr" presetSubtype="21"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barn(inVertical)">
                                      <p:cBhvr>
                                        <p:cTn id="111" dur="500"/>
                                        <p:tgtEl>
                                          <p:spTgt spid="25"/>
                                        </p:tgtEl>
                                      </p:cBhvr>
                                    </p:animEffec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grpId="0" nodeType="clickEffect">
                                  <p:stCondLst>
                                    <p:cond delay="0"/>
                                  </p:stCondLst>
                                  <p:childTnLst>
                                    <p:set>
                                      <p:cBhvr>
                                        <p:cTn id="115" dur="1" fill="hold">
                                          <p:stCondLst>
                                            <p:cond delay="0"/>
                                          </p:stCondLst>
                                        </p:cTn>
                                        <p:tgtEl>
                                          <p:spTgt spid="5"/>
                                        </p:tgtEl>
                                        <p:attrNameLst>
                                          <p:attrName>style.visibility</p:attrName>
                                        </p:attrNameLst>
                                      </p:cBhvr>
                                      <p:to>
                                        <p:strVal val="visible"/>
                                      </p:to>
                                    </p:set>
                                    <p:anim calcmode="lin" valueType="num">
                                      <p:cBhvr>
                                        <p:cTn id="116" dur="500" fill="hold"/>
                                        <p:tgtEl>
                                          <p:spTgt spid="5"/>
                                        </p:tgtEl>
                                        <p:attrNameLst>
                                          <p:attrName>ppt_w</p:attrName>
                                        </p:attrNameLst>
                                      </p:cBhvr>
                                      <p:tavLst>
                                        <p:tav tm="0">
                                          <p:val>
                                            <p:fltVal val="0"/>
                                          </p:val>
                                        </p:tav>
                                        <p:tav tm="100000">
                                          <p:val>
                                            <p:strVal val="#ppt_w"/>
                                          </p:val>
                                        </p:tav>
                                      </p:tavLst>
                                    </p:anim>
                                    <p:anim calcmode="lin" valueType="num">
                                      <p:cBhvr>
                                        <p:cTn id="117" dur="500" fill="hold"/>
                                        <p:tgtEl>
                                          <p:spTgt spid="5"/>
                                        </p:tgtEl>
                                        <p:attrNameLst>
                                          <p:attrName>ppt_h</p:attrName>
                                        </p:attrNameLst>
                                      </p:cBhvr>
                                      <p:tavLst>
                                        <p:tav tm="0">
                                          <p:val>
                                            <p:fltVal val="0"/>
                                          </p:val>
                                        </p:tav>
                                        <p:tav tm="100000">
                                          <p:val>
                                            <p:strVal val="#ppt_h"/>
                                          </p:val>
                                        </p:tav>
                                      </p:tavLst>
                                    </p:anim>
                                    <p:animEffect transition="in" filter="fade">
                                      <p:cBhvr>
                                        <p:cTn id="118" dur="500"/>
                                        <p:tgtEl>
                                          <p:spTgt spid="5"/>
                                        </p:tgtEl>
                                      </p:cBhvr>
                                    </p:animEffect>
                                  </p:childTnLst>
                                </p:cTn>
                              </p:par>
                              <p:par>
                                <p:cTn id="119" presetID="53" presetClass="entr" presetSubtype="16" fill="hold" grpId="0" nodeType="withEffect">
                                  <p:stCondLst>
                                    <p:cond delay="0"/>
                                  </p:stCondLst>
                                  <p:childTnLst>
                                    <p:set>
                                      <p:cBhvr>
                                        <p:cTn id="120" dur="1" fill="hold">
                                          <p:stCondLst>
                                            <p:cond delay="0"/>
                                          </p:stCondLst>
                                        </p:cTn>
                                        <p:tgtEl>
                                          <p:spTgt spid="29"/>
                                        </p:tgtEl>
                                        <p:attrNameLst>
                                          <p:attrName>style.visibility</p:attrName>
                                        </p:attrNameLst>
                                      </p:cBhvr>
                                      <p:to>
                                        <p:strVal val="visible"/>
                                      </p:to>
                                    </p:set>
                                    <p:anim calcmode="lin" valueType="num">
                                      <p:cBhvr>
                                        <p:cTn id="121" dur="500" fill="hold"/>
                                        <p:tgtEl>
                                          <p:spTgt spid="29"/>
                                        </p:tgtEl>
                                        <p:attrNameLst>
                                          <p:attrName>ppt_w</p:attrName>
                                        </p:attrNameLst>
                                      </p:cBhvr>
                                      <p:tavLst>
                                        <p:tav tm="0">
                                          <p:val>
                                            <p:fltVal val="0"/>
                                          </p:val>
                                        </p:tav>
                                        <p:tav tm="100000">
                                          <p:val>
                                            <p:strVal val="#ppt_w"/>
                                          </p:val>
                                        </p:tav>
                                      </p:tavLst>
                                    </p:anim>
                                    <p:anim calcmode="lin" valueType="num">
                                      <p:cBhvr>
                                        <p:cTn id="122" dur="500" fill="hold"/>
                                        <p:tgtEl>
                                          <p:spTgt spid="29"/>
                                        </p:tgtEl>
                                        <p:attrNameLst>
                                          <p:attrName>ppt_h</p:attrName>
                                        </p:attrNameLst>
                                      </p:cBhvr>
                                      <p:tavLst>
                                        <p:tav tm="0">
                                          <p:val>
                                            <p:fltVal val="0"/>
                                          </p:val>
                                        </p:tav>
                                        <p:tav tm="100000">
                                          <p:val>
                                            <p:strVal val="#ppt_h"/>
                                          </p:val>
                                        </p:tav>
                                      </p:tavLst>
                                    </p:anim>
                                    <p:animEffect transition="in" filter="fade">
                                      <p:cBhvr>
                                        <p:cTn id="123" dur="500"/>
                                        <p:tgtEl>
                                          <p:spTgt spid="29"/>
                                        </p:tgtEl>
                                      </p:cBhvr>
                                    </p:animEffect>
                                  </p:childTnLst>
                                </p:cTn>
                              </p:par>
                              <p:par>
                                <p:cTn id="124" presetID="53" presetClass="entr" presetSubtype="16" fill="hold" grpId="0" nodeType="withEffect">
                                  <p:stCondLst>
                                    <p:cond delay="0"/>
                                  </p:stCondLst>
                                  <p:childTnLst>
                                    <p:set>
                                      <p:cBhvr>
                                        <p:cTn id="125" dur="1" fill="hold">
                                          <p:stCondLst>
                                            <p:cond delay="0"/>
                                          </p:stCondLst>
                                        </p:cTn>
                                        <p:tgtEl>
                                          <p:spTgt spid="33"/>
                                        </p:tgtEl>
                                        <p:attrNameLst>
                                          <p:attrName>style.visibility</p:attrName>
                                        </p:attrNameLst>
                                      </p:cBhvr>
                                      <p:to>
                                        <p:strVal val="visible"/>
                                      </p:to>
                                    </p:set>
                                    <p:anim calcmode="lin" valueType="num">
                                      <p:cBhvr>
                                        <p:cTn id="126" dur="500" fill="hold"/>
                                        <p:tgtEl>
                                          <p:spTgt spid="33"/>
                                        </p:tgtEl>
                                        <p:attrNameLst>
                                          <p:attrName>ppt_w</p:attrName>
                                        </p:attrNameLst>
                                      </p:cBhvr>
                                      <p:tavLst>
                                        <p:tav tm="0">
                                          <p:val>
                                            <p:fltVal val="0"/>
                                          </p:val>
                                        </p:tav>
                                        <p:tav tm="100000">
                                          <p:val>
                                            <p:strVal val="#ppt_w"/>
                                          </p:val>
                                        </p:tav>
                                      </p:tavLst>
                                    </p:anim>
                                    <p:anim calcmode="lin" valueType="num">
                                      <p:cBhvr>
                                        <p:cTn id="127" dur="500" fill="hold"/>
                                        <p:tgtEl>
                                          <p:spTgt spid="33"/>
                                        </p:tgtEl>
                                        <p:attrNameLst>
                                          <p:attrName>ppt_h</p:attrName>
                                        </p:attrNameLst>
                                      </p:cBhvr>
                                      <p:tavLst>
                                        <p:tav tm="0">
                                          <p:val>
                                            <p:fltVal val="0"/>
                                          </p:val>
                                        </p:tav>
                                        <p:tav tm="100000">
                                          <p:val>
                                            <p:strVal val="#ppt_h"/>
                                          </p:val>
                                        </p:tav>
                                      </p:tavLst>
                                    </p:anim>
                                    <p:animEffect transition="in" filter="fade">
                                      <p:cBhvr>
                                        <p:cTn id="128" dur="500"/>
                                        <p:tgtEl>
                                          <p:spTgt spid="33"/>
                                        </p:tgtEl>
                                      </p:cBhvr>
                                    </p:animEffect>
                                  </p:childTnLst>
                                </p:cTn>
                              </p:par>
                            </p:childTnLst>
                          </p:cTn>
                        </p:par>
                      </p:childTnLst>
                    </p:cTn>
                  </p:par>
                  <p:par>
                    <p:cTn id="129" fill="hold">
                      <p:stCondLst>
                        <p:cond delay="indefinite"/>
                      </p:stCondLst>
                      <p:childTnLst>
                        <p:par>
                          <p:cTn id="130" fill="hold">
                            <p:stCondLst>
                              <p:cond delay="0"/>
                            </p:stCondLst>
                            <p:childTnLst>
                              <p:par>
                                <p:cTn id="131" presetID="16" presetClass="entr" presetSubtype="21" fill="hold" grpId="0" nodeType="clickEffect">
                                  <p:stCondLst>
                                    <p:cond delay="0"/>
                                  </p:stCondLst>
                                  <p:childTnLst>
                                    <p:set>
                                      <p:cBhvr>
                                        <p:cTn id="132" dur="1" fill="hold">
                                          <p:stCondLst>
                                            <p:cond delay="0"/>
                                          </p:stCondLst>
                                        </p:cTn>
                                        <p:tgtEl>
                                          <p:spTgt spid="23"/>
                                        </p:tgtEl>
                                        <p:attrNameLst>
                                          <p:attrName>style.visibility</p:attrName>
                                        </p:attrNameLst>
                                      </p:cBhvr>
                                      <p:to>
                                        <p:strVal val="visible"/>
                                      </p:to>
                                    </p:set>
                                    <p:animEffect transition="in" filter="barn(inVertical)">
                                      <p:cBhvr>
                                        <p:cTn id="133" dur="500"/>
                                        <p:tgtEl>
                                          <p:spTgt spid="23"/>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22"/>
                                        </p:tgtEl>
                                        <p:attrNameLst>
                                          <p:attrName>style.visibility</p:attrName>
                                        </p:attrNameLst>
                                      </p:cBhvr>
                                      <p:to>
                                        <p:strVal val="visible"/>
                                      </p:to>
                                    </p:set>
                                    <p:anim calcmode="lin" valueType="num">
                                      <p:cBhvr>
                                        <p:cTn id="138" dur="500" fill="hold"/>
                                        <p:tgtEl>
                                          <p:spTgt spid="22"/>
                                        </p:tgtEl>
                                        <p:attrNameLst>
                                          <p:attrName>ppt_w</p:attrName>
                                        </p:attrNameLst>
                                      </p:cBhvr>
                                      <p:tavLst>
                                        <p:tav tm="0">
                                          <p:val>
                                            <p:fltVal val="0"/>
                                          </p:val>
                                        </p:tav>
                                        <p:tav tm="100000">
                                          <p:val>
                                            <p:strVal val="#ppt_w"/>
                                          </p:val>
                                        </p:tav>
                                      </p:tavLst>
                                    </p:anim>
                                    <p:anim calcmode="lin" valueType="num">
                                      <p:cBhvr>
                                        <p:cTn id="139" dur="500" fill="hold"/>
                                        <p:tgtEl>
                                          <p:spTgt spid="22"/>
                                        </p:tgtEl>
                                        <p:attrNameLst>
                                          <p:attrName>ppt_h</p:attrName>
                                        </p:attrNameLst>
                                      </p:cBhvr>
                                      <p:tavLst>
                                        <p:tav tm="0">
                                          <p:val>
                                            <p:fltVal val="0"/>
                                          </p:val>
                                        </p:tav>
                                        <p:tav tm="100000">
                                          <p:val>
                                            <p:strVal val="#ppt_h"/>
                                          </p:val>
                                        </p:tav>
                                      </p:tavLst>
                                    </p:anim>
                                    <p:animEffect transition="in" filter="fade">
                                      <p:cBhvr>
                                        <p:cTn id="140" dur="500"/>
                                        <p:tgtEl>
                                          <p:spTgt spid="22"/>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0"/>
                                        </p:tgtEl>
                                        <p:attrNameLst>
                                          <p:attrName>style.visibility</p:attrName>
                                        </p:attrNameLst>
                                      </p:cBhvr>
                                      <p:to>
                                        <p:strVal val="visible"/>
                                      </p:to>
                                    </p:set>
                                    <p:anim calcmode="lin" valueType="num">
                                      <p:cBhvr>
                                        <p:cTn id="143" dur="500" fill="hold"/>
                                        <p:tgtEl>
                                          <p:spTgt spid="30"/>
                                        </p:tgtEl>
                                        <p:attrNameLst>
                                          <p:attrName>ppt_w</p:attrName>
                                        </p:attrNameLst>
                                      </p:cBhvr>
                                      <p:tavLst>
                                        <p:tav tm="0">
                                          <p:val>
                                            <p:fltVal val="0"/>
                                          </p:val>
                                        </p:tav>
                                        <p:tav tm="100000">
                                          <p:val>
                                            <p:strVal val="#ppt_w"/>
                                          </p:val>
                                        </p:tav>
                                      </p:tavLst>
                                    </p:anim>
                                    <p:anim calcmode="lin" valueType="num">
                                      <p:cBhvr>
                                        <p:cTn id="144" dur="500" fill="hold"/>
                                        <p:tgtEl>
                                          <p:spTgt spid="30"/>
                                        </p:tgtEl>
                                        <p:attrNameLst>
                                          <p:attrName>ppt_h</p:attrName>
                                        </p:attrNameLst>
                                      </p:cBhvr>
                                      <p:tavLst>
                                        <p:tav tm="0">
                                          <p:val>
                                            <p:fltVal val="0"/>
                                          </p:val>
                                        </p:tav>
                                        <p:tav tm="100000">
                                          <p:val>
                                            <p:strVal val="#ppt_h"/>
                                          </p:val>
                                        </p:tav>
                                      </p:tavLst>
                                    </p:anim>
                                    <p:animEffect transition="in" filter="fade">
                                      <p:cBhvr>
                                        <p:cTn id="145" dur="500"/>
                                        <p:tgtEl>
                                          <p:spTgt spid="30"/>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34"/>
                                        </p:tgtEl>
                                        <p:attrNameLst>
                                          <p:attrName>style.visibility</p:attrName>
                                        </p:attrNameLst>
                                      </p:cBhvr>
                                      <p:to>
                                        <p:strVal val="visible"/>
                                      </p:to>
                                    </p:set>
                                    <p:anim calcmode="lin" valueType="num">
                                      <p:cBhvr>
                                        <p:cTn id="148" dur="500" fill="hold"/>
                                        <p:tgtEl>
                                          <p:spTgt spid="34"/>
                                        </p:tgtEl>
                                        <p:attrNameLst>
                                          <p:attrName>ppt_w</p:attrName>
                                        </p:attrNameLst>
                                      </p:cBhvr>
                                      <p:tavLst>
                                        <p:tav tm="0">
                                          <p:val>
                                            <p:fltVal val="0"/>
                                          </p:val>
                                        </p:tav>
                                        <p:tav tm="100000">
                                          <p:val>
                                            <p:strVal val="#ppt_w"/>
                                          </p:val>
                                        </p:tav>
                                      </p:tavLst>
                                    </p:anim>
                                    <p:anim calcmode="lin" valueType="num">
                                      <p:cBhvr>
                                        <p:cTn id="149" dur="500" fill="hold"/>
                                        <p:tgtEl>
                                          <p:spTgt spid="34"/>
                                        </p:tgtEl>
                                        <p:attrNameLst>
                                          <p:attrName>ppt_h</p:attrName>
                                        </p:attrNameLst>
                                      </p:cBhvr>
                                      <p:tavLst>
                                        <p:tav tm="0">
                                          <p:val>
                                            <p:fltVal val="0"/>
                                          </p:val>
                                        </p:tav>
                                        <p:tav tm="100000">
                                          <p:val>
                                            <p:strVal val="#ppt_h"/>
                                          </p:val>
                                        </p:tav>
                                      </p:tavLst>
                                    </p:anim>
                                    <p:animEffect transition="in" filter="fade">
                                      <p:cBhvr>
                                        <p:cTn id="150" dur="500"/>
                                        <p:tgtEl>
                                          <p:spTgt spid="34"/>
                                        </p:tgtEl>
                                      </p:cBhvr>
                                    </p:animEffect>
                                  </p:childTnLst>
                                </p:cTn>
                              </p:par>
                            </p:childTnLst>
                          </p:cTn>
                        </p:par>
                      </p:childTnLst>
                    </p:cTn>
                  </p:par>
                  <p:par>
                    <p:cTn id="151" fill="hold">
                      <p:stCondLst>
                        <p:cond delay="indefinite"/>
                      </p:stCondLst>
                      <p:childTnLst>
                        <p:par>
                          <p:cTn id="152" fill="hold">
                            <p:stCondLst>
                              <p:cond delay="0"/>
                            </p:stCondLst>
                            <p:childTnLst>
                              <p:par>
                                <p:cTn id="153" presetID="16" presetClass="entr" presetSubtype="21" fill="hold" grpId="0" nodeType="clickEffect">
                                  <p:stCondLst>
                                    <p:cond delay="0"/>
                                  </p:stCondLst>
                                  <p:childTnLst>
                                    <p:set>
                                      <p:cBhvr>
                                        <p:cTn id="154" dur="1" fill="hold">
                                          <p:stCondLst>
                                            <p:cond delay="0"/>
                                          </p:stCondLst>
                                        </p:cTn>
                                        <p:tgtEl>
                                          <p:spTgt spid="26"/>
                                        </p:tgtEl>
                                        <p:attrNameLst>
                                          <p:attrName>style.visibility</p:attrName>
                                        </p:attrNameLst>
                                      </p:cBhvr>
                                      <p:to>
                                        <p:strVal val="visible"/>
                                      </p:to>
                                    </p:set>
                                    <p:animEffect transition="in" filter="barn(inVertical)">
                                      <p:cBhvr>
                                        <p:cTn id="155" dur="500"/>
                                        <p:tgtEl>
                                          <p:spTgt spid="26"/>
                                        </p:tgtEl>
                                      </p:cBhvr>
                                    </p:animEffect>
                                  </p:childTnLst>
                                </p:cTn>
                              </p:par>
                            </p:childTnLst>
                          </p:cTn>
                        </p:par>
                      </p:childTnLst>
                    </p:cTn>
                  </p:par>
                  <p:par>
                    <p:cTn id="156" fill="hold">
                      <p:stCondLst>
                        <p:cond delay="indefinite"/>
                      </p:stCondLst>
                      <p:childTnLst>
                        <p:par>
                          <p:cTn id="157" fill="hold">
                            <p:stCondLst>
                              <p:cond delay="0"/>
                            </p:stCondLst>
                            <p:childTnLst>
                              <p:par>
                                <p:cTn id="158" presetID="1" presetClass="entr" presetSubtype="0" fill="hold" nodeType="clickEffect">
                                  <p:stCondLst>
                                    <p:cond delay="0"/>
                                  </p:stCondLst>
                                  <p:childTnLst>
                                    <p:set>
                                      <p:cBhvr>
                                        <p:cTn id="159"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7" grpId="0" animBg="1"/>
      <p:bldP spid="18" grpId="0" animBg="1"/>
      <p:bldP spid="5"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9"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2374</TotalTime>
  <Words>2207</Words>
  <Application>Microsoft Office PowerPoint</Application>
  <PresentationFormat>Grand écran</PresentationFormat>
  <Paragraphs>805</Paragraphs>
  <Slides>24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24</vt:i4>
      </vt:variant>
    </vt:vector>
  </HeadingPairs>
  <TitlesOfParts>
    <vt:vector size="29" baseType="lpstr">
      <vt:lpstr>Arial</vt:lpstr>
      <vt:lpstr>Calibri</vt:lpstr>
      <vt:lpstr>Calibri Light</vt:lpstr>
      <vt:lpstr>Segoe UI Black</vt:lpstr>
      <vt:lpstr>Thème Office</vt:lpstr>
      <vt:lpstr>Chapitre 3 - Leçon 1</vt:lpstr>
      <vt:lpstr>Chapitre 3 - Leçon 1</vt:lpstr>
      <vt:lpstr>Chapitre 3 - Leçon 1</vt:lpstr>
      <vt:lpstr>Chapitre 3 - Leçon 1</vt:lpstr>
      <vt:lpstr>Chapitre 3 - Leçon 1</vt:lpstr>
      <vt:lpstr>Chapitre 3 - Leçon 1</vt:lpstr>
      <vt:lpstr>Chapitre 3 - Leçon 1</vt:lpstr>
      <vt:lpstr>Présentation PowerPoint</vt:lpstr>
      <vt:lpstr>Chapitre 3 - Leçon 1</vt:lpstr>
      <vt:lpstr>Chapitre 3 - Leçon 1</vt:lpstr>
      <vt:lpstr>Chapitre 3 - Leçon 1</vt:lpstr>
      <vt:lpstr>Présentation PowerPoint</vt:lpstr>
      <vt:lpstr>Présentation PowerPoint</vt:lpstr>
      <vt:lpstr>Présentation PowerPoint</vt:lpstr>
      <vt:lpstr>Présentation PowerPoint</vt:lpstr>
      <vt:lpstr>Présentation PowerPoint</vt:lpstr>
      <vt:lpstr>Présentation PowerPoint</vt:lpstr>
      <vt:lpstr>Chapitre 3 - Leçon 1</vt:lpstr>
      <vt:lpstr>Chapitre 3 - Leçon 1</vt:lpstr>
      <vt:lpstr>Chapitre 3 - Leçon 1</vt:lpstr>
      <vt:lpstr>Chapitre 3 - Leçon 1</vt:lpstr>
      <vt:lpstr>Chapitre 3 - Leçon 1</vt:lpstr>
      <vt:lpstr>Chapitre 3 - Leçon 1</vt:lpstr>
      <vt:lpstr>Chapitre 3 - Leçon 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5 (la notion d’atout)</dc:title>
  <dc:creator>Comité</dc:creator>
  <cp:lastModifiedBy>alain raynaud</cp:lastModifiedBy>
  <cp:revision>114</cp:revision>
  <dcterms:created xsi:type="dcterms:W3CDTF">2018-10-04T06:59:00Z</dcterms:created>
  <dcterms:modified xsi:type="dcterms:W3CDTF">2021-02-21T19:38:39Z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